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1" r:id="rId2"/>
    <p:sldId id="260" r:id="rId3"/>
    <p:sldId id="261" r:id="rId4"/>
    <p:sldId id="262" r:id="rId5"/>
    <p:sldId id="263" r:id="rId6"/>
    <p:sldId id="264" r:id="rId7"/>
    <p:sldId id="265" r:id="rId8"/>
    <p:sldId id="266" r:id="rId9"/>
    <p:sldId id="293" r:id="rId10"/>
    <p:sldId id="294" r:id="rId11"/>
    <p:sldId id="268" r:id="rId12"/>
    <p:sldId id="271" r:id="rId13"/>
    <p:sldId id="273" r:id="rId14"/>
    <p:sldId id="292" r:id="rId15"/>
    <p:sldId id="285" r:id="rId16"/>
    <p:sldId id="287" r:id="rId1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73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64E35B0D-1CC0-4C40-83B9-4CFB1AC89D18}" type="datetimeFigureOut">
              <a:rPr lang="el-GR" smtClean="0"/>
              <a:pPr/>
              <a:t>19/2/2024</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3DC335C6-697B-44DF-A9FB-958DE0D7ADB9}"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64E35B0D-1CC0-4C40-83B9-4CFB1AC89D18}" type="datetimeFigureOut">
              <a:rPr lang="el-GR" smtClean="0"/>
              <a:pPr/>
              <a:t>19/2/2024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C335C6-697B-44DF-A9FB-958DE0D7ADB9}"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64E35B0D-1CC0-4C40-83B9-4CFB1AC89D18}" type="datetimeFigureOut">
              <a:rPr lang="el-GR" smtClean="0"/>
              <a:pPr/>
              <a:t>19/2/2024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C335C6-697B-44DF-A9FB-958DE0D7ADB9}"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64E35B0D-1CC0-4C40-83B9-4CFB1AC89D18}" type="datetimeFigureOut">
              <a:rPr lang="el-GR" smtClean="0"/>
              <a:pPr/>
              <a:t>19/2/2024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C335C6-697B-44DF-A9FB-958DE0D7ADB9}"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64E35B0D-1CC0-4C40-83B9-4CFB1AC89D18}" type="datetimeFigureOut">
              <a:rPr lang="el-GR" smtClean="0"/>
              <a:pPr/>
              <a:t>19/2/2024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C335C6-697B-44DF-A9FB-958DE0D7ADB9}"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64E35B0D-1CC0-4C40-83B9-4CFB1AC89D18}" type="datetimeFigureOut">
              <a:rPr lang="el-GR" smtClean="0"/>
              <a:pPr/>
              <a:t>19/2/2024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C335C6-697B-44DF-A9FB-958DE0D7ADB9}"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6 - Θέση ημερομηνίας"/>
          <p:cNvSpPr>
            <a:spLocks noGrp="1"/>
          </p:cNvSpPr>
          <p:nvPr>
            <p:ph type="dt" sz="half" idx="10"/>
          </p:nvPr>
        </p:nvSpPr>
        <p:spPr/>
        <p:txBody>
          <a:bodyPr/>
          <a:lstStyle/>
          <a:p>
            <a:fld id="{64E35B0D-1CC0-4C40-83B9-4CFB1AC89D18}" type="datetimeFigureOut">
              <a:rPr lang="el-GR" smtClean="0"/>
              <a:pPr/>
              <a:t>19/2/2024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DC335C6-697B-44DF-A9FB-958DE0D7ADB9}"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64E35B0D-1CC0-4C40-83B9-4CFB1AC89D18}" type="datetimeFigureOut">
              <a:rPr lang="el-GR" smtClean="0"/>
              <a:pPr/>
              <a:t>19/2/2024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DC335C6-697B-44DF-A9FB-958DE0D7ADB9}"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64E35B0D-1CC0-4C40-83B9-4CFB1AC89D18}" type="datetimeFigureOut">
              <a:rPr lang="el-GR" smtClean="0"/>
              <a:pPr/>
              <a:t>19/2/2024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DC335C6-697B-44DF-A9FB-958DE0D7ADB9}"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64E35B0D-1CC0-4C40-83B9-4CFB1AC89D18}" type="datetimeFigureOut">
              <a:rPr lang="el-GR" smtClean="0"/>
              <a:pPr/>
              <a:t>19/2/2024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C335C6-697B-44DF-A9FB-958DE0D7ADB9}"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4E35B0D-1CC0-4C40-83B9-4CFB1AC89D18}" type="datetimeFigureOut">
              <a:rPr lang="el-GR" smtClean="0"/>
              <a:pPr/>
              <a:t>19/2/2024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3DC335C6-697B-44DF-A9FB-958DE0D7ADB9}"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4E35B0D-1CC0-4C40-83B9-4CFB1AC89D18}" type="datetimeFigureOut">
              <a:rPr lang="el-GR" smtClean="0"/>
              <a:pPr/>
              <a:t>19/2/2024</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DC335C6-697B-44DF-A9FB-958DE0D7ADB9}"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1 - Τίτλος"/>
          <p:cNvSpPr>
            <a:spLocks noGrp="1"/>
          </p:cNvSpPr>
          <p:nvPr>
            <p:ph type="ctrTitle"/>
          </p:nvPr>
        </p:nvSpPr>
        <p:spPr>
          <a:xfrm>
            <a:off x="0" y="2276872"/>
            <a:ext cx="9144000" cy="1828800"/>
          </a:xfrm>
        </p:spPr>
        <p:txBody>
          <a:bodyPr>
            <a:normAutofit fontScale="90000"/>
          </a:bodyPr>
          <a:lstStyle/>
          <a:p>
            <a:pPr algn="ctr"/>
            <a:br>
              <a:rPr lang="en-US" sz="2800" dirty="0"/>
            </a:br>
            <a:br>
              <a:rPr lang="en-US" sz="2800" dirty="0"/>
            </a:br>
            <a:br>
              <a:rPr lang="en-US" sz="2800" dirty="0"/>
            </a:br>
            <a:br>
              <a:rPr lang="en-US" sz="2800" dirty="0"/>
            </a:br>
            <a:br>
              <a:rPr lang="en-US" sz="2800" dirty="0"/>
            </a:br>
            <a:br>
              <a:rPr lang="en-US" sz="2800" dirty="0"/>
            </a:br>
            <a:br>
              <a:rPr lang="en-US" sz="2800" dirty="0"/>
            </a:br>
            <a:br>
              <a:rPr lang="en-US" sz="2800" dirty="0"/>
            </a:br>
            <a:br>
              <a:rPr lang="en-US" sz="2800" dirty="0"/>
            </a:br>
            <a:br>
              <a:rPr lang="en-US" sz="2800" dirty="0"/>
            </a:br>
            <a:br>
              <a:rPr lang="en-US" sz="2800" dirty="0"/>
            </a:br>
            <a:br>
              <a:rPr lang="en-US" sz="2800" dirty="0"/>
            </a:br>
            <a:br>
              <a:rPr lang="en-US" sz="2800" dirty="0"/>
            </a:br>
            <a:br>
              <a:rPr lang="en-US" sz="2800" dirty="0"/>
            </a:br>
            <a:endParaRPr lang="el-GR" sz="2800" dirty="0"/>
          </a:p>
        </p:txBody>
      </p:sp>
      <p:sp>
        <p:nvSpPr>
          <p:cNvPr id="3" name="2 - Υπότιτλος"/>
          <p:cNvSpPr>
            <a:spLocks noGrp="1"/>
          </p:cNvSpPr>
          <p:nvPr>
            <p:ph type="subTitle" idx="1"/>
          </p:nvPr>
        </p:nvSpPr>
        <p:spPr>
          <a:xfrm>
            <a:off x="611560" y="4149080"/>
            <a:ext cx="7854696" cy="1752600"/>
          </a:xfrm>
        </p:spPr>
        <p:txBody>
          <a:bodyPr rtlCol="0">
            <a:normAutofit/>
          </a:bodyPr>
          <a:lstStyle/>
          <a:p>
            <a:pPr eaLnBrk="1" fontAlgn="auto" hangingPunct="1">
              <a:spcBef>
                <a:spcPts val="580"/>
              </a:spcBef>
              <a:spcAft>
                <a:spcPts val="0"/>
              </a:spcAft>
              <a:buFont typeface="Arial" pitchFamily="34" charset="0"/>
              <a:buNone/>
              <a:defRPr/>
            </a:pPr>
            <a:endParaRPr lang="en-US" dirty="0"/>
          </a:p>
          <a:p>
            <a:pPr algn="ctr" eaLnBrk="1" fontAlgn="auto" hangingPunct="1">
              <a:spcBef>
                <a:spcPts val="580"/>
              </a:spcBef>
              <a:spcAft>
                <a:spcPts val="0"/>
              </a:spcAft>
              <a:buFont typeface="Arial" pitchFamily="34" charset="0"/>
              <a:buNone/>
              <a:defRPr/>
            </a:pPr>
            <a:r>
              <a:rPr lang="el-GR" dirty="0"/>
              <a:t>ΒΕΛΕΤΗΣ ΚΩΝΣΤΑΝΤΙΝΟΣ</a:t>
            </a:r>
            <a:endParaRPr lang="en-US" dirty="0"/>
          </a:p>
          <a:p>
            <a:pPr algn="ctr"/>
            <a:endParaRPr lang="el-GR" sz="2800" dirty="0">
              <a:latin typeface="+mj-lt"/>
            </a:endParaRPr>
          </a:p>
        </p:txBody>
      </p:sp>
      <p:sp>
        <p:nvSpPr>
          <p:cNvPr id="6" name="5 - Ορθογώνιο"/>
          <p:cNvSpPr/>
          <p:nvPr/>
        </p:nvSpPr>
        <p:spPr>
          <a:xfrm>
            <a:off x="1331640" y="2551836"/>
            <a:ext cx="6048672" cy="1200329"/>
          </a:xfrm>
          <a:prstGeom prst="rect">
            <a:avLst/>
          </a:prstGeom>
        </p:spPr>
        <p:txBody>
          <a:bodyPr wrap="square">
            <a:spAutoFit/>
          </a:bodyPr>
          <a:lstStyle/>
          <a:p>
            <a:pPr algn="ctr"/>
            <a:r>
              <a:rPr lang="el-GR" sz="2400" dirty="0">
                <a:latin typeface="+mj-lt"/>
              </a:rPr>
              <a:t>Πειθαρχικά παραπτώματα</a:t>
            </a:r>
            <a:br>
              <a:rPr lang="en-US" sz="2400" u="sng" dirty="0">
                <a:latin typeface="+mj-lt"/>
              </a:rPr>
            </a:br>
            <a:r>
              <a:rPr lang="el-GR" sz="2400" dirty="0">
                <a:latin typeface="+mj-lt"/>
              </a:rPr>
              <a:t>Πειθαρχική διαδικασία και Πειθαρχικά Όργανα στο χώρο της Εκπαίδευσης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normAutofit fontScale="85000" lnSpcReduction="20000"/>
          </a:bodyPr>
          <a:lstStyle/>
          <a:p>
            <a:pPr algn="ctr">
              <a:buNone/>
            </a:pPr>
            <a:endParaRPr lang="el-GR" b="1" dirty="0"/>
          </a:p>
          <a:p>
            <a:pPr algn="ctr">
              <a:buNone/>
            </a:pPr>
            <a:r>
              <a:rPr lang="el-GR" b="1" dirty="0"/>
              <a:t>Ένορκη διοικητική εξέταση</a:t>
            </a:r>
          </a:p>
          <a:p>
            <a:pPr algn="ctr">
              <a:buNone/>
            </a:pPr>
            <a:endParaRPr lang="el-GR" b="1" dirty="0"/>
          </a:p>
          <a:p>
            <a:pPr algn="just"/>
            <a:r>
              <a:rPr lang="el-GR" dirty="0"/>
              <a:t>Ένορκη διοικητική εξέταση (Ε.Δ.Ε.) ενεργείται κάθε φορά που η υπηρεσία έχει σοβαρές υπόνοιες ή σαφείς ενδείξεις για τη διάπραξη πειθαρχικού παραπτώματος. Η εξέταση αυτή αποσκοπεί στη συλλογή στοιχείων για τη διαπίστωση της τέλεσης πειθαρχικού παραπτώματος και τον προσδιορισμό των προσώπων που τυχόν ευθύνονται, καθώς και στη διερεύνηση των συνθηκών κάτω από τις οποίες αυτό έχει τελεστεί. </a:t>
            </a:r>
          </a:p>
          <a:p>
            <a:pPr algn="just">
              <a:buNone/>
            </a:pPr>
            <a:endParaRPr lang="el-GR" dirty="0"/>
          </a:p>
          <a:p>
            <a:pPr algn="just"/>
            <a:r>
              <a:rPr lang="el-GR" dirty="0"/>
              <a:t>Η ένορκη διοικητική εξέταση δεν συνιστά έναρξη πειθαρχικής δίωξης. Η ένορκη διοικητική εξέταση διατάσσεται από οποιονδήποτε πειθαρχικώς προϊστάμενο και ενεργείται από μόνιμο υπάλληλο του ίδιου Υπουργείου ή νομικού προσώπου δημοσίου δικαίου και σε καμία περίπτωση κατώτερου βαθμού εκείνου στον οποίο αποδίδεται η πράξη. </a:t>
            </a:r>
          </a:p>
          <a:p>
            <a:pPr algn="just"/>
            <a:endParaRPr lang="el-GR" dirty="0"/>
          </a:p>
          <a:p>
            <a:pPr algn="just">
              <a:buNone/>
            </a:pPr>
            <a:endParaRPr lang="el-GR" dirty="0"/>
          </a:p>
          <a:p>
            <a:pPr algn="just"/>
            <a:r>
              <a:rPr lang="el-GR" dirty="0"/>
              <a:t>Η ένορκη διοικητική εξέταση ολοκληρώνεται με την υποβολή αιτιολογημένης έκθεσης του υπαλλήλου που την ενεργεί. Η έκθεση αυτή υποβάλλεται, στον πειθαρχικώς προϊστάμενο ο οποίος διέταξε τη διενέργεια της εξέτασης. Εφόσον με την έκθεση διαπιστώνεται η διάπραξη πειθαρχικού παραπτώματος από συγκεκριμένο υπάλληλο, ο πειθαρχικώς προϊστάμενος υποχρεούται να ασκήσει πειθαρχική δίωξη.</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1 - Τίτλος"/>
          <p:cNvSpPr>
            <a:spLocks noGrp="1"/>
          </p:cNvSpPr>
          <p:nvPr>
            <p:ph type="title"/>
          </p:nvPr>
        </p:nvSpPr>
        <p:spPr/>
        <p:txBody>
          <a:bodyPr/>
          <a:lstStyle/>
          <a:p>
            <a:pPr algn="ctr" eaLnBrk="1" hangingPunct="1"/>
            <a:r>
              <a:rPr lang="el-GR" b="1">
                <a:solidFill>
                  <a:srgbClr val="92D050"/>
                </a:solidFill>
              </a:rPr>
              <a:t>ΠΕΙΘΑΡΧΙΚΕΣ ΠΟΙΝΕΣ</a:t>
            </a:r>
          </a:p>
        </p:txBody>
      </p:sp>
      <p:sp>
        <p:nvSpPr>
          <p:cNvPr id="3" name="2 - Θέση περιεχομένου"/>
          <p:cNvSpPr>
            <a:spLocks noGrp="1"/>
          </p:cNvSpPr>
          <p:nvPr>
            <p:ph idx="1"/>
          </p:nvPr>
        </p:nvSpPr>
        <p:spPr/>
        <p:txBody>
          <a:bodyPr rtlCol="0">
            <a:normAutofit fontScale="70000" lnSpcReduction="20000"/>
          </a:bodyPr>
          <a:lstStyle/>
          <a:p>
            <a:pPr marL="274320" indent="-274320" algn="just" eaLnBrk="1" fontAlgn="auto" hangingPunct="1">
              <a:lnSpc>
                <a:spcPct val="170000"/>
              </a:lnSpc>
              <a:spcBef>
                <a:spcPts val="580"/>
              </a:spcBef>
              <a:spcAft>
                <a:spcPts val="0"/>
              </a:spcAft>
              <a:buFont typeface="Arial" pitchFamily="34" charset="0"/>
              <a:buChar char="•"/>
              <a:defRPr/>
            </a:pPr>
            <a:r>
              <a:rPr lang="el-GR" dirty="0"/>
              <a:t>Οι πειθαρχικές ποινές που επιβάλλονται στους υπαλλήλους είναι: </a:t>
            </a:r>
          </a:p>
          <a:p>
            <a:pPr marL="274320" indent="-274320" algn="just" eaLnBrk="1" fontAlgn="auto" hangingPunct="1">
              <a:lnSpc>
                <a:spcPct val="170000"/>
              </a:lnSpc>
              <a:spcBef>
                <a:spcPts val="580"/>
              </a:spcBef>
              <a:spcAft>
                <a:spcPts val="0"/>
              </a:spcAft>
              <a:buFont typeface="Arial" pitchFamily="34" charset="0"/>
              <a:buChar char="•"/>
              <a:defRPr/>
            </a:pPr>
            <a:r>
              <a:rPr lang="el-GR" dirty="0"/>
              <a:t>α) η έγγραφη επίπληξη,  β) το πρόστιμο έως τις αποδοχές δώδεκα (12) μηνών,  γ) η στέρηση του δικαιώματος για προαγωγή από ένα (1) έως πέντε (5) έτη,  δ) η στέρηση του δικαιώματος συμμετοχής σε διαδικασία επιλογής προϊσταμένου οργανικής μονάδας οποιουδήποτε επιπέδου από ένα (1) έως πέντε (5) έτη,  ε) η αφαίρεση της άσκησης των καθηκόντων προϊσταμένου οργανικής μονάδας οποιουδήποτε επιπέδου για τη θητεία ή το υπόλοιπό της, στ) ο υποβιβασμός έως δύο (2) βαθμούς,  ζ) η προσωρινή παύση από τρεις (3) έως δώδεκα (12) μήνες με πλήρη στέρηση των αποδοχών και  η) η ποινή της οριστικής παύσης</a:t>
            </a:r>
          </a:p>
          <a:p>
            <a:pPr marL="274320" indent="-274320" algn="just" eaLnBrk="1" fontAlgn="auto" hangingPunct="1">
              <a:lnSpc>
                <a:spcPct val="170000"/>
              </a:lnSpc>
              <a:spcBef>
                <a:spcPts val="580"/>
              </a:spcBef>
              <a:spcAft>
                <a:spcPts val="0"/>
              </a:spcAft>
              <a:buFont typeface="Arial" pitchFamily="34" charset="0"/>
              <a:buNone/>
              <a:defRPr/>
            </a:pPr>
            <a:r>
              <a:rPr lang="el-GR" dirty="0"/>
              <a:t>Για την επιβολή συνεκτιμάται η προσωπικότητα του υπαλλήλου.</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algn="ctr" eaLnBrk="1" fontAlgn="auto" hangingPunct="1">
              <a:spcAft>
                <a:spcPts val="0"/>
              </a:spcAft>
              <a:defRPr/>
            </a:pPr>
            <a:r>
              <a:rPr lang="el-GR" b="1" dirty="0">
                <a:solidFill>
                  <a:srgbClr val="92D050"/>
                </a:solidFill>
              </a:rPr>
              <a:t>ΠΑΡΑΓΡΑΦΗ ΠΕΙΘΑΡΧΙΚΩΝ ΠΑΡΑΠΤΩΜΑΤΩΝ</a:t>
            </a:r>
          </a:p>
        </p:txBody>
      </p:sp>
      <p:sp>
        <p:nvSpPr>
          <p:cNvPr id="61443" name="2 - Θέση περιεχομένου"/>
          <p:cNvSpPr>
            <a:spLocks noGrp="1"/>
          </p:cNvSpPr>
          <p:nvPr>
            <p:ph idx="1"/>
          </p:nvPr>
        </p:nvSpPr>
        <p:spPr>
          <a:xfrm>
            <a:off x="0" y="1935480"/>
            <a:ext cx="9144000" cy="4922520"/>
          </a:xfrm>
        </p:spPr>
        <p:txBody>
          <a:bodyPr>
            <a:normAutofit/>
          </a:bodyPr>
          <a:lstStyle/>
          <a:p>
            <a:pPr algn="just">
              <a:buFont typeface="Arial" charset="0"/>
              <a:buChar char="•"/>
            </a:pPr>
            <a:r>
              <a:rPr lang="el-GR" dirty="0"/>
              <a:t>Τα πειθαρχικά παραπτώματα παραγράφονται μετά πέντε (5) έτη από την ημέρα που διαπράχτηκαν. Τα πειθαρχικά παραπτώματα των περιπτώσεων </a:t>
            </a:r>
            <a:r>
              <a:rPr lang="el-GR" dirty="0" err="1"/>
              <a:t>α΄</a:t>
            </a:r>
            <a:r>
              <a:rPr lang="el-GR" dirty="0"/>
              <a:t>, </a:t>
            </a:r>
            <a:r>
              <a:rPr lang="el-GR" dirty="0" err="1"/>
              <a:t>γ΄</a:t>
            </a:r>
            <a:r>
              <a:rPr lang="el-GR" dirty="0"/>
              <a:t>, </a:t>
            </a:r>
            <a:r>
              <a:rPr lang="el-GR" dirty="0" err="1"/>
              <a:t>δ΄</a:t>
            </a:r>
            <a:r>
              <a:rPr lang="el-GR" dirty="0"/>
              <a:t>, </a:t>
            </a:r>
            <a:r>
              <a:rPr lang="el-GR" dirty="0" err="1"/>
              <a:t>θ΄</a:t>
            </a:r>
            <a:r>
              <a:rPr lang="el-GR" dirty="0"/>
              <a:t> και </a:t>
            </a:r>
            <a:r>
              <a:rPr lang="el-GR" dirty="0" err="1"/>
              <a:t>ι΄</a:t>
            </a:r>
            <a:r>
              <a:rPr lang="el-GR" dirty="0"/>
              <a:t> της παραγράφου 1 του άρθρου 107 του παρόντος παραγράφονται μετά επτά (7) έτη.</a:t>
            </a:r>
          </a:p>
          <a:p>
            <a:pPr algn="just" eaLnBrk="1" hangingPunct="1">
              <a:buFont typeface="Arial" charset="0"/>
              <a:buChar char="•"/>
            </a:pPr>
            <a:r>
              <a:rPr lang="el-GR" dirty="0"/>
              <a:t>Πειθαρχικό παράπτωμα το οποίο αποτελεί και ποινικό αδίκημα δεν παραγράφεται πριν παραγραφεί το ποινικό αδίκημα. Για τα παραπτώματα αυτά οι πράξεις της ποινικής διαδικασίας διακόπτουν την παραγραφή του πειθαρχικού παραπτώματος.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lstStyle/>
          <a:p>
            <a:pPr algn="ctr">
              <a:buNone/>
            </a:pPr>
            <a:endParaRPr lang="el-GR" dirty="0"/>
          </a:p>
          <a:p>
            <a:pPr algn="ctr">
              <a:buNone/>
            </a:pPr>
            <a:r>
              <a:rPr lang="el-GR" dirty="0"/>
              <a:t>Πειθαρχικά όργανα</a:t>
            </a:r>
          </a:p>
          <a:p>
            <a:r>
              <a:rPr lang="el-GR" dirty="0"/>
              <a:t>Πειθαρχική εξουσία στους υπαλλήλους ασκούν:</a:t>
            </a:r>
          </a:p>
          <a:p>
            <a:r>
              <a:rPr lang="el-GR" dirty="0"/>
              <a:t>α) οι πειθαρχικώς προϊστάμενοί τους,</a:t>
            </a:r>
          </a:p>
          <a:p>
            <a:r>
              <a:rPr lang="el-GR" dirty="0"/>
              <a:t>β) το διοικητικό συμβούλιο νομικού προσώπου δημοσίου δικαίου για τους υπαλλήλους του νομικού προσώπου,</a:t>
            </a:r>
          </a:p>
          <a:p>
            <a:r>
              <a:rPr lang="el-GR" dirty="0"/>
              <a:t>γ) το πειθαρχικό συμβούλιο του οικείου φορέα,</a:t>
            </a:r>
          </a:p>
          <a:p>
            <a:r>
              <a:rPr lang="el-GR" dirty="0"/>
              <a:t>ε) το Δευτεροβάθμιο Πειθαρχικό Συμβούλιο,</a:t>
            </a:r>
          </a:p>
          <a:p>
            <a:r>
              <a:rPr lang="el-GR" dirty="0"/>
              <a:t>στ) ο Γενικός Επιθεωρητής Δημόσιας Διοίκησης,</a:t>
            </a:r>
          </a:p>
          <a:p>
            <a:r>
              <a:rPr lang="el-GR" dirty="0"/>
              <a:t>ζ), το διοικητικό εφετείο και</a:t>
            </a:r>
          </a:p>
          <a:p>
            <a:r>
              <a:rPr lang="el-GR" dirty="0"/>
              <a:t>η) το Συμβούλιο της Επικρατείας.</a:t>
            </a:r>
          </a:p>
          <a:p>
            <a:pPr>
              <a:buNone/>
            </a:pP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normAutofit/>
          </a:bodyPr>
          <a:lstStyle/>
          <a:p>
            <a:pPr algn="just"/>
            <a:endParaRPr lang="el-GR" dirty="0"/>
          </a:p>
          <a:p>
            <a:pPr algn="just"/>
            <a:endParaRPr lang="el-GR" dirty="0"/>
          </a:p>
          <a:p>
            <a:pPr algn="just"/>
            <a:r>
              <a:rPr lang="el-GR" dirty="0"/>
              <a:t>3. </a:t>
            </a:r>
            <a:r>
              <a:rPr lang="el-GR" sz="2000" dirty="0"/>
              <a:t>Ένσταση ενώπιον του πειθαρχικού συμβουλίου ή του Δευτεροβάθμιου Πειθαρχικού Συμβουλίου δικαιούνται να ασκήσουν: </a:t>
            </a:r>
          </a:p>
          <a:p>
            <a:pPr algn="just">
              <a:buNone/>
            </a:pPr>
            <a:endParaRPr lang="el-GR" sz="2000" dirty="0"/>
          </a:p>
          <a:p>
            <a:pPr algn="just"/>
            <a:r>
              <a:rPr lang="el-GR" sz="2000" dirty="0"/>
              <a:t>α) ο υπάλληλος που τιμωρήθηκε και </a:t>
            </a:r>
          </a:p>
          <a:p>
            <a:pPr algn="just"/>
            <a:endParaRPr lang="el-GR" sz="2000" dirty="0"/>
          </a:p>
          <a:p>
            <a:pPr algn="just"/>
            <a:r>
              <a:rPr lang="el-GR" sz="2000" dirty="0"/>
              <a:t>β) υπέρ της διοίκησης ή υπέρ του υπαλλήλου κάθε πειθαρχικώς προϊστάμενος, οι πρόεδροι των συλλογικών οργάνων του άρθρου 119 του παρόντος, ο Υπουργός, καθώς και ο Γενικός Επιθεωρητής Δημόσιας Διοίκησης στις περιπτώσεις που ο ίδιος έχει ασκήσει πειθαρχική δίωξη κατά υπαλλήλου. </a:t>
            </a:r>
          </a:p>
          <a:p>
            <a:pPr algn="just"/>
            <a:endParaRPr lang="el-GR" sz="2000" dirty="0"/>
          </a:p>
          <a:p>
            <a:pPr algn="just">
              <a:buNone/>
            </a:pPr>
            <a:endParaRPr lang="el-GR" sz="2000" dirty="0"/>
          </a:p>
          <a:p>
            <a:pPr algn="just"/>
            <a:r>
              <a:rPr lang="el-GR" sz="2000" dirty="0"/>
              <a:t>4. Τα πειθαρχικά συμβούλια και το Δευτεροβάθμιο Πειθαρχικό Συμβούλιο, όταν κρίνουν μετά από ένσταση του υπαλλήλου ή υπέρ του, δεν μπορούν να χειροτερεύουν τη θέση του. Όταν κρίνουν ένσταση υπέρ της διοίκησης, δεν μπορούν να επιβάλουν ελαφρότερη ποινή από αυτήν που επιβλήθηκε. </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036496" cy="6858000"/>
          </a:xfrm>
        </p:spPr>
        <p:txBody>
          <a:bodyPr>
            <a:normAutofit lnSpcReduction="10000"/>
          </a:bodyPr>
          <a:lstStyle/>
          <a:p>
            <a:pPr algn="ctr">
              <a:buNone/>
            </a:pPr>
            <a:r>
              <a:rPr lang="el-GR" b="1" dirty="0"/>
              <a:t>Προσφυγή</a:t>
            </a:r>
          </a:p>
          <a:p>
            <a:pPr algn="just">
              <a:buNone/>
            </a:pPr>
            <a:r>
              <a:rPr lang="el-GR" dirty="0"/>
              <a:t>	1. </a:t>
            </a:r>
            <a:r>
              <a:rPr lang="el-GR" sz="2000" dirty="0"/>
              <a:t>Δικαίωμα προσφυγής ενώπιον του Συμβουλίου της Επικρατείας έχουν οι μόνιμοι υπάλληλοι κατά των αποφάσεων του Δευτεροβάθμιου Πειθαρχικού Συμβουλίου που επιβάλλουν τις πειθαρχικές ποινές του υποβιβασμού ή της οριστικής παύσης.</a:t>
            </a:r>
          </a:p>
          <a:p>
            <a:pPr algn="just">
              <a:buNone/>
            </a:pPr>
            <a:endParaRPr lang="el-GR" sz="2000" dirty="0"/>
          </a:p>
          <a:p>
            <a:pPr algn="just">
              <a:buNone/>
            </a:pPr>
            <a:r>
              <a:rPr lang="el-GR" sz="2000" dirty="0"/>
              <a:t>	2. Δικαίωμα προσφυγής ενώπιον του διοικητικού εφετείου έχουν οι μόνιμοι υπάλληλοι κατά: </a:t>
            </a:r>
          </a:p>
          <a:p>
            <a:pPr algn="just">
              <a:buNone/>
            </a:pPr>
            <a:endParaRPr lang="el-GR" sz="2000" dirty="0"/>
          </a:p>
          <a:p>
            <a:pPr algn="just"/>
            <a:r>
              <a:rPr lang="el-GR" sz="2000" dirty="0"/>
              <a:t>α) των πειθαρχικών αποφάσεων του Υπουργού, και του διοικητή ή του προέδρου συλλογικού οργάνου, ο οποίος ασκεί τη διοίκηση νομικού προσώπου δημοσίου δικαίου, </a:t>
            </a:r>
          </a:p>
          <a:p>
            <a:pPr algn="just">
              <a:buNone/>
            </a:pPr>
            <a:endParaRPr lang="el-GR" sz="2000" dirty="0"/>
          </a:p>
          <a:p>
            <a:pPr algn="just"/>
            <a:r>
              <a:rPr lang="el-GR" sz="2000" dirty="0"/>
              <a:t>β) των αποφάσεων του Δευτεροβάθμιου Πειθαρχικού Συμβουλίου που επιβάλλουν οποιαδήποτε ποινή πλην της έγγραφης επίπληξης και του προστίμου των αποδοχών έως ενός (1) μηνός, </a:t>
            </a:r>
          </a:p>
          <a:p>
            <a:pPr algn="just">
              <a:buNone/>
            </a:pPr>
            <a:endParaRPr lang="el-GR" sz="2000" dirty="0"/>
          </a:p>
          <a:p>
            <a:pPr algn="just"/>
            <a:r>
              <a:rPr lang="el-GR" sz="2000" dirty="0"/>
              <a:t>γ) των αποφάσεων των πειθαρχικών συμβουλίων, όταν επιβάλλουν την πειθαρχική ποινή του προστίμου αποδοχών ενός (1) μηνός έως και τεσσάρων (4) μηνών κατά των οποίων δεν μπορούν να ασκήσουν ένσταση.</a:t>
            </a:r>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036496" cy="6858000"/>
          </a:xfrm>
        </p:spPr>
        <p:txBody>
          <a:bodyPr/>
          <a:lstStyle/>
          <a:p>
            <a:pPr algn="ctr">
              <a:buNone/>
            </a:pPr>
            <a:endParaRPr lang="el-GR" b="1" dirty="0"/>
          </a:p>
          <a:p>
            <a:pPr algn="ctr">
              <a:buNone/>
            </a:pPr>
            <a:r>
              <a:rPr lang="el-GR" b="1" dirty="0"/>
              <a:t>Διαγραφή πειθαρχικών ποινών</a:t>
            </a:r>
          </a:p>
          <a:p>
            <a:pPr algn="ctr">
              <a:buNone/>
            </a:pPr>
            <a:endParaRPr lang="el-GR" b="1" dirty="0"/>
          </a:p>
          <a:p>
            <a:pPr algn="just"/>
            <a:r>
              <a:rPr lang="el-GR" dirty="0"/>
              <a:t>1. Διαγράφονται αυτοδικαίως η ποινή της επίπληξης μετά τρία (3) έτη, του προστίμου μετά οκτώ (8) έτη και οι λοιπές ποινές, εκτός από τις ποινές της οριστικής και προσωρινής παύσης και του υποβιβασμού, μετά δέκα (10) έτη, εφόσον κατά το αντίστοιχο χρονικό διάστημα ο υπάλληλος δεν τιμωρήθηκε με άλλη ποινή. Ο χρόνος της διαγραφής υπολογίζεται από την εκτέλεση της πειθαρχικής ποινής.</a:t>
            </a:r>
          </a:p>
          <a:p>
            <a:pPr algn="just">
              <a:buNone/>
            </a:pPr>
            <a:endParaRPr lang="el-GR" dirty="0"/>
          </a:p>
          <a:p>
            <a:pPr algn="just"/>
            <a:r>
              <a:rPr lang="el-GR" dirty="0"/>
              <a:t>2. Ο πειθαρχικός φάκελος ποινής που διαγράφεται, αφαιρείται από το προσωπικό μητρώο του υπαλλήλου, τίθεται στο αρχείο της υπηρεσίας και δεν επιτρέπεται εφεξής να αποτελεί στοιχείο κρίσης του.</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 Τίτλος"/>
          <p:cNvSpPr>
            <a:spLocks noGrp="1"/>
          </p:cNvSpPr>
          <p:nvPr>
            <p:ph type="title"/>
          </p:nvPr>
        </p:nvSpPr>
        <p:spPr/>
        <p:txBody>
          <a:bodyPr/>
          <a:lstStyle/>
          <a:p>
            <a:pPr algn="ctr" eaLnBrk="1" hangingPunct="1"/>
            <a:r>
              <a:rPr lang="el-GR" b="1">
                <a:solidFill>
                  <a:srgbClr val="92D050"/>
                </a:solidFill>
              </a:rPr>
              <a:t>Το πειθαρχικό παράπτωμα</a:t>
            </a:r>
          </a:p>
        </p:txBody>
      </p:sp>
      <p:sp>
        <p:nvSpPr>
          <p:cNvPr id="50179" name="2 - Θέση περιεχομένου"/>
          <p:cNvSpPr>
            <a:spLocks noGrp="1"/>
          </p:cNvSpPr>
          <p:nvPr>
            <p:ph idx="1"/>
          </p:nvPr>
        </p:nvSpPr>
        <p:spPr/>
        <p:txBody>
          <a:bodyPr/>
          <a:lstStyle/>
          <a:p>
            <a:pPr algn="just" eaLnBrk="1" hangingPunct="1"/>
            <a:r>
              <a:rPr lang="el-GR"/>
              <a:t>Το πειθαρχικό παράπτωμα συντελείται με υπαίτια πράξη ή παράλειψη του υπαλλήλου που μπορεί να του καταλογισθεί.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algn="ctr" eaLnBrk="1" fontAlgn="auto" hangingPunct="1">
              <a:spcAft>
                <a:spcPts val="0"/>
              </a:spcAft>
              <a:defRPr/>
            </a:pPr>
            <a:r>
              <a:rPr lang="el-GR" dirty="0"/>
              <a:t>ΑΠΑΡΙΘΜΗΣΗ ΠΕΙΘΑΡΧΙΚΩΝ ΠΑΡΑΠΤΩΜΑΤΩΝ (1) </a:t>
            </a:r>
          </a:p>
        </p:txBody>
      </p:sp>
      <p:sp>
        <p:nvSpPr>
          <p:cNvPr id="3" name="2 - Θέση περιεχομένου"/>
          <p:cNvSpPr>
            <a:spLocks noGrp="1"/>
          </p:cNvSpPr>
          <p:nvPr>
            <p:ph idx="1"/>
          </p:nvPr>
        </p:nvSpPr>
        <p:spPr>
          <a:xfrm>
            <a:off x="457200" y="1935480"/>
            <a:ext cx="8435280" cy="4922520"/>
          </a:xfrm>
        </p:spPr>
        <p:txBody>
          <a:bodyPr rtlCol="0">
            <a:normAutofit fontScale="40000" lnSpcReduction="20000"/>
          </a:bodyPr>
          <a:lstStyle/>
          <a:p>
            <a:pPr marL="274320" indent="-274320" eaLnBrk="1" fontAlgn="auto" hangingPunct="1">
              <a:spcBef>
                <a:spcPts val="580"/>
              </a:spcBef>
              <a:spcAft>
                <a:spcPts val="0"/>
              </a:spcAft>
              <a:buFont typeface="Arial" pitchFamily="34" charset="0"/>
              <a:buChar char="•"/>
              <a:defRPr/>
            </a:pPr>
            <a:r>
              <a:rPr lang="el-GR" sz="4500" dirty="0"/>
              <a:t>Περιοριστική απαρίθμηση</a:t>
            </a:r>
          </a:p>
          <a:p>
            <a:pPr marL="274320" indent="-274320" algn="just" eaLnBrk="1" fontAlgn="auto" hangingPunct="1">
              <a:spcBef>
                <a:spcPts val="580"/>
              </a:spcBef>
              <a:spcAft>
                <a:spcPts val="0"/>
              </a:spcAft>
              <a:buFont typeface="Arial" pitchFamily="34" charset="0"/>
              <a:buChar char="•"/>
              <a:defRPr/>
            </a:pPr>
            <a:r>
              <a:rPr lang="el-GR" sz="4500" dirty="0"/>
              <a:t>α) πράξεις με τις οποίες εκδηλώνεται </a:t>
            </a:r>
            <a:r>
              <a:rPr lang="el-GR" sz="4500" u="sng" dirty="0"/>
              <a:t>άρνηση αναγνώρισης του Συντάγματος </a:t>
            </a:r>
            <a:r>
              <a:rPr lang="el-GR" sz="4500" dirty="0"/>
              <a:t>ή έλλειψη αφοσίωσης στην Πατρίδα και τη Δημοκρατία, </a:t>
            </a:r>
          </a:p>
          <a:p>
            <a:pPr marL="274320" indent="-274320" algn="just" eaLnBrk="1" fontAlgn="auto" hangingPunct="1">
              <a:spcBef>
                <a:spcPts val="580"/>
              </a:spcBef>
              <a:spcAft>
                <a:spcPts val="0"/>
              </a:spcAft>
              <a:buFont typeface="Arial" pitchFamily="34" charset="0"/>
              <a:buChar char="•"/>
              <a:defRPr/>
            </a:pPr>
            <a:r>
              <a:rPr lang="el-GR" sz="4500" dirty="0"/>
              <a:t>β) </a:t>
            </a:r>
            <a:r>
              <a:rPr lang="el-GR" sz="4500" u="sng" dirty="0"/>
              <a:t>κάθε παράβαση υπαλληλικού καθήκοντος </a:t>
            </a:r>
            <a:r>
              <a:rPr lang="el-GR" sz="4500" dirty="0"/>
              <a:t>που προσδιορίζεται από τις υποχρεώσεις που επιβάλλουν στον υπάλληλο οι κείμενες διατάξεις, εντολές και οδηγίες. Το υπαλληλικό καθήκον σε καμία περίπτωση δεν επιβάλλει στον υπάλληλο πράξη ή παράλειψη που να αντίκειται προς τις διατάξεις του Συντάγματος και των νόμων, υπό τις προϋποθέσεις του άρθρου 25 του παρόντος, </a:t>
            </a:r>
          </a:p>
          <a:p>
            <a:pPr marL="274320" indent="-274320" algn="just" eaLnBrk="1" fontAlgn="auto" hangingPunct="1">
              <a:spcBef>
                <a:spcPts val="580"/>
              </a:spcBef>
              <a:spcAft>
                <a:spcPts val="0"/>
              </a:spcAft>
              <a:buFont typeface="Arial" pitchFamily="34" charset="0"/>
              <a:buChar char="•"/>
              <a:defRPr/>
            </a:pPr>
            <a:r>
              <a:rPr lang="el-GR" sz="4500" dirty="0"/>
              <a:t>γ) </a:t>
            </a:r>
            <a:r>
              <a:rPr lang="el-GR" sz="4500" u="sng" dirty="0"/>
              <a:t>η παράβαση καθήκοντος </a:t>
            </a:r>
            <a:r>
              <a:rPr lang="el-GR" sz="4500" dirty="0"/>
              <a:t>κατά τον Ποινικό Κώδικα ή άλλους ειδικούς ποινικούς νόμους, </a:t>
            </a:r>
          </a:p>
          <a:p>
            <a:pPr marL="274320" indent="-274320" algn="just" eaLnBrk="1" fontAlgn="auto" hangingPunct="1">
              <a:spcBef>
                <a:spcPts val="580"/>
              </a:spcBef>
              <a:spcAft>
                <a:spcPts val="0"/>
              </a:spcAft>
              <a:buFont typeface="Arial" pitchFamily="34" charset="0"/>
              <a:buChar char="•"/>
              <a:defRPr/>
            </a:pPr>
            <a:r>
              <a:rPr lang="el-GR" sz="4500" dirty="0"/>
              <a:t>δ) </a:t>
            </a:r>
            <a:r>
              <a:rPr lang="el-GR" sz="4500" u="sng" dirty="0"/>
              <a:t>η απόκτηση οικονομικού οφέλους ή ανταλλάγματος προς όφελος του ιδίου του υπαλλήλου ή τρίτου προσώπου</a:t>
            </a:r>
            <a:r>
              <a:rPr lang="el-GR" sz="4500" dirty="0"/>
              <a:t>, κατά την άσκηση των καθηκόντων του ή εξ αφορμής αυτών, </a:t>
            </a:r>
          </a:p>
          <a:p>
            <a:pPr marL="274320" indent="-274320" algn="just" eaLnBrk="1" fontAlgn="auto" hangingPunct="1">
              <a:spcBef>
                <a:spcPts val="580"/>
              </a:spcBef>
              <a:spcAft>
                <a:spcPts val="0"/>
              </a:spcAft>
              <a:buFont typeface="Arial" pitchFamily="34" charset="0"/>
              <a:buChar char="•"/>
              <a:defRPr/>
            </a:pPr>
            <a:r>
              <a:rPr lang="el-GR" sz="4500" dirty="0"/>
              <a:t>ε) </a:t>
            </a:r>
            <a:r>
              <a:rPr lang="el-GR" sz="4500" u="sng" dirty="0"/>
              <a:t>η αναξιοπρεπής ή ανάρμοστη ή ανάξια για υπάλληλο συμπεριφορά εντός ή εκτός υπηρεσίας</a:t>
            </a:r>
            <a:r>
              <a:rPr lang="el-GR" sz="4500" dirty="0"/>
              <a:t>. Ειδική περίπτωση παρόμοιας συμπεριφοράς αποτελεί οποιαδήποτε πράξη κατά της γενετήσιας ελευθερίας ή οποιαδήποτε πράξη οικονομικής εκμετάλλευσης της γενετήσιας ζωής, στην οποία ενέχεται εκπαιδευτικός ή υπάλληλος που υπηρετεί σε σχολείο.  Δε θεωρείται ως τέτοια η άσκηση συνδικαλιστικής ή κοινωνικής δράσης.</a:t>
            </a:r>
          </a:p>
          <a:p>
            <a:pPr marL="274320" indent="-274320" eaLnBrk="1" fontAlgn="auto" hangingPunct="1">
              <a:spcBef>
                <a:spcPts val="580"/>
              </a:spcBef>
              <a:spcAft>
                <a:spcPts val="0"/>
              </a:spcAft>
              <a:buFont typeface="Arial" pitchFamily="34" charset="0"/>
              <a:buChar char="•"/>
              <a:defRPr/>
            </a:pP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algn="ctr" eaLnBrk="1" fontAlgn="auto" hangingPunct="1">
              <a:spcAft>
                <a:spcPts val="0"/>
              </a:spcAft>
              <a:defRPr/>
            </a:pPr>
            <a:r>
              <a:rPr lang="el-GR" dirty="0"/>
              <a:t>ΑΠΑΡΙΘΜΗΣΗ ΠΕΙΘΑΡΧΙΚΩΝ ΠΑΡΑΠΤΩΜΑΤΩΝ(2)</a:t>
            </a:r>
          </a:p>
        </p:txBody>
      </p:sp>
      <p:sp>
        <p:nvSpPr>
          <p:cNvPr id="3" name="2 - Θέση περιεχομένου"/>
          <p:cNvSpPr>
            <a:spLocks noGrp="1"/>
          </p:cNvSpPr>
          <p:nvPr>
            <p:ph idx="1"/>
          </p:nvPr>
        </p:nvSpPr>
        <p:spPr/>
        <p:txBody>
          <a:bodyPr rtlCol="0">
            <a:normAutofit fontScale="92500" lnSpcReduction="10000"/>
          </a:bodyPr>
          <a:lstStyle/>
          <a:p>
            <a:pPr marL="274320" indent="-274320" algn="just" eaLnBrk="1" fontAlgn="auto" hangingPunct="1">
              <a:spcBef>
                <a:spcPts val="580"/>
              </a:spcBef>
              <a:spcAft>
                <a:spcPts val="0"/>
              </a:spcAft>
              <a:buFont typeface="Arial" pitchFamily="34" charset="0"/>
              <a:buChar char="•"/>
              <a:defRPr/>
            </a:pPr>
            <a:r>
              <a:rPr lang="el-GR" dirty="0"/>
              <a:t>στ) η παραβίαση της αρχής της </a:t>
            </a:r>
            <a:r>
              <a:rPr lang="el-GR" u="sng" dirty="0"/>
              <a:t>αμεροληψίας</a:t>
            </a:r>
            <a:r>
              <a:rPr lang="el-GR" dirty="0"/>
              <a:t>, </a:t>
            </a:r>
          </a:p>
          <a:p>
            <a:pPr marL="274320" indent="-274320" algn="just" eaLnBrk="1" fontAlgn="auto" hangingPunct="1">
              <a:spcBef>
                <a:spcPts val="580"/>
              </a:spcBef>
              <a:spcAft>
                <a:spcPts val="0"/>
              </a:spcAft>
              <a:buFont typeface="Arial" pitchFamily="34" charset="0"/>
              <a:buChar char="•"/>
              <a:defRPr/>
            </a:pPr>
            <a:r>
              <a:rPr lang="el-GR" dirty="0"/>
              <a:t>ζ) η παραβίαση της </a:t>
            </a:r>
            <a:r>
              <a:rPr lang="el-GR" u="sng" dirty="0"/>
              <a:t>αρχής της ισότητας</a:t>
            </a:r>
            <a:r>
              <a:rPr lang="el-GR" dirty="0"/>
              <a:t>, των ίσων ευκαιριών και της ίσης μεταχείρισης ανδρών και γυναικών σε θέματα εργασίας και απασχόλησης, σύμφωνα με την κείμενη νομοθεσία που ενσωμάτωσε την Οδηγία 2006/54/ΕΚ στην ελληνική έννομη τάξη, </a:t>
            </a:r>
          </a:p>
          <a:p>
            <a:pPr marL="274320" indent="-274320" algn="just" eaLnBrk="1" fontAlgn="auto" hangingPunct="1">
              <a:spcBef>
                <a:spcPts val="580"/>
              </a:spcBef>
              <a:spcAft>
                <a:spcPts val="0"/>
              </a:spcAft>
              <a:buFont typeface="Arial" pitchFamily="34" charset="0"/>
              <a:buChar char="•"/>
              <a:defRPr/>
            </a:pPr>
            <a:r>
              <a:rPr lang="el-GR" dirty="0"/>
              <a:t>η) η παραβίαση της </a:t>
            </a:r>
            <a:r>
              <a:rPr lang="el-GR" u="sng" dirty="0"/>
              <a:t>υποχρέωσης εχεμύθειας</a:t>
            </a:r>
            <a:r>
              <a:rPr lang="el-GR" dirty="0"/>
              <a:t>, σύμφωνα με τις διατάξεις του άρθρου 26 του παρόντος, </a:t>
            </a:r>
          </a:p>
          <a:p>
            <a:pPr marL="274320" indent="-274320" algn="just" eaLnBrk="1" fontAlgn="auto" hangingPunct="1">
              <a:spcBef>
                <a:spcPts val="580"/>
              </a:spcBef>
              <a:spcAft>
                <a:spcPts val="0"/>
              </a:spcAft>
              <a:buFont typeface="Arial" pitchFamily="34" charset="0"/>
              <a:buChar char="•"/>
              <a:defRPr/>
            </a:pPr>
            <a:r>
              <a:rPr lang="el-GR" dirty="0"/>
              <a:t>θ) η σοβαρή </a:t>
            </a:r>
            <a:r>
              <a:rPr lang="el-GR" u="sng" dirty="0"/>
              <a:t>απείθεια</a:t>
            </a:r>
            <a:r>
              <a:rPr lang="el-GR" dirty="0"/>
              <a:t>, </a:t>
            </a:r>
          </a:p>
          <a:p>
            <a:pPr marL="274320" indent="-274320" algn="just" eaLnBrk="1" fontAlgn="auto" hangingPunct="1">
              <a:spcBef>
                <a:spcPts val="580"/>
              </a:spcBef>
              <a:spcAft>
                <a:spcPts val="0"/>
              </a:spcAft>
              <a:buFont typeface="Arial" pitchFamily="34" charset="0"/>
              <a:buChar char="•"/>
              <a:defRPr/>
            </a:pPr>
            <a:r>
              <a:rPr lang="el-GR" dirty="0"/>
              <a:t>ι) η </a:t>
            </a:r>
            <a:r>
              <a:rPr lang="el-GR" u="sng" dirty="0"/>
              <a:t>αδικαιολόγητη αποχή </a:t>
            </a:r>
            <a:r>
              <a:rPr lang="el-GR" dirty="0"/>
              <a:t>από την εκτέλεση των καθηκόντων, </a:t>
            </a:r>
          </a:p>
          <a:p>
            <a:pPr marL="274320" indent="-274320" eaLnBrk="1" fontAlgn="auto" hangingPunct="1">
              <a:spcBef>
                <a:spcPts val="580"/>
              </a:spcBef>
              <a:spcAft>
                <a:spcPts val="0"/>
              </a:spcAft>
              <a:buFont typeface="Arial" pitchFamily="34" charset="0"/>
              <a:buChar char="•"/>
              <a:defRPr/>
            </a:pPr>
            <a:endParaRPr lang="el-GR" dirty="0"/>
          </a:p>
          <a:p>
            <a:pPr marL="274320" indent="-274320" eaLnBrk="1" fontAlgn="auto" hangingPunct="1">
              <a:spcBef>
                <a:spcPts val="580"/>
              </a:spcBef>
              <a:spcAft>
                <a:spcPts val="0"/>
              </a:spcAft>
              <a:buFont typeface="Arial" pitchFamily="34" charset="0"/>
              <a:buChar char="•"/>
              <a:defRPr/>
            </a:pP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algn="ctr" eaLnBrk="1" fontAlgn="auto" hangingPunct="1">
              <a:spcAft>
                <a:spcPts val="0"/>
              </a:spcAft>
              <a:defRPr/>
            </a:pPr>
            <a:r>
              <a:rPr lang="el-GR" dirty="0"/>
              <a:t>ΑΠΑΡΙΘΜΗΣΗ ΠΕΙΘΑΡΧΙΚΩΝ ΠΑΡΑΠΤΩΜΑΤΩΝ (3)</a:t>
            </a:r>
          </a:p>
        </p:txBody>
      </p:sp>
      <p:sp>
        <p:nvSpPr>
          <p:cNvPr id="3" name="2 - Θέση περιεχομένου"/>
          <p:cNvSpPr>
            <a:spLocks noGrp="1"/>
          </p:cNvSpPr>
          <p:nvPr>
            <p:ph idx="1"/>
          </p:nvPr>
        </p:nvSpPr>
        <p:spPr/>
        <p:txBody>
          <a:bodyPr rtlCol="0">
            <a:normAutofit fontScale="85000" lnSpcReduction="10000"/>
          </a:bodyPr>
          <a:lstStyle/>
          <a:p>
            <a:pPr marL="274320" indent="-274320" algn="just" eaLnBrk="1" fontAlgn="auto" hangingPunct="1">
              <a:spcBef>
                <a:spcPts val="580"/>
              </a:spcBef>
              <a:spcAft>
                <a:spcPts val="0"/>
              </a:spcAft>
              <a:buFont typeface="Arial" pitchFamily="34" charset="0"/>
              <a:buChar char="•"/>
              <a:defRPr/>
            </a:pPr>
            <a:r>
              <a:rPr lang="el-GR" dirty="0"/>
              <a:t>ια) η παραβίαση των υποχρεώσεων του άρθρου 27 του παρόντος, καθώς και η </a:t>
            </a:r>
            <a:r>
              <a:rPr lang="el-GR" u="sng" dirty="0"/>
              <a:t>αδικαιολόγητη προτίμηση νεότερων υποθέσεων με παραμέληση παλαιότερων</a:t>
            </a:r>
            <a:r>
              <a:rPr lang="el-GR" dirty="0"/>
              <a:t>, </a:t>
            </a:r>
          </a:p>
          <a:p>
            <a:pPr marL="274320" indent="-274320" algn="just" eaLnBrk="1" fontAlgn="auto" hangingPunct="1">
              <a:spcBef>
                <a:spcPts val="580"/>
              </a:spcBef>
              <a:spcAft>
                <a:spcPts val="0"/>
              </a:spcAft>
              <a:buFont typeface="Arial" pitchFamily="34" charset="0"/>
              <a:buChar char="•"/>
              <a:defRPr/>
            </a:pPr>
            <a:r>
              <a:rPr lang="el-GR" dirty="0"/>
              <a:t>ιβ) η </a:t>
            </a:r>
            <a:r>
              <a:rPr lang="el-GR" u="sng" dirty="0"/>
              <a:t>άρνηση παροχής πληροφόρησης </a:t>
            </a:r>
            <a:r>
              <a:rPr lang="el-GR" dirty="0"/>
              <a:t>στους πολίτες και τις αρχές, </a:t>
            </a:r>
          </a:p>
          <a:p>
            <a:pPr marL="274320" indent="-274320" algn="just" eaLnBrk="1" fontAlgn="auto" hangingPunct="1">
              <a:spcBef>
                <a:spcPts val="580"/>
              </a:spcBef>
              <a:spcAft>
                <a:spcPts val="0"/>
              </a:spcAft>
              <a:buFont typeface="Arial" pitchFamily="34" charset="0"/>
              <a:buChar char="•"/>
              <a:defRPr/>
            </a:pPr>
            <a:r>
              <a:rPr lang="el-GR" dirty="0"/>
              <a:t>ιγ) η </a:t>
            </a:r>
            <a:r>
              <a:rPr lang="el-GR" u="sng" dirty="0"/>
              <a:t>προδήλως αδικαιολόγητη </a:t>
            </a:r>
            <a:r>
              <a:rPr lang="el-GR" dirty="0"/>
              <a:t>μη εξυπηρέτηση των πολιτών και η υπαίτια μη έγκαιρη διεκπεραίωση των υποθέσεών τους, σύμφωνα με τις κείμενες διατάξεις, </a:t>
            </a:r>
          </a:p>
          <a:p>
            <a:pPr marL="274320" indent="-274320" algn="just" eaLnBrk="1" fontAlgn="auto" hangingPunct="1">
              <a:spcBef>
                <a:spcPts val="580"/>
              </a:spcBef>
              <a:spcAft>
                <a:spcPts val="0"/>
              </a:spcAft>
              <a:buFont typeface="Arial" pitchFamily="34" charset="0"/>
              <a:buChar char="•"/>
              <a:defRPr/>
            </a:pPr>
            <a:r>
              <a:rPr lang="el-GR" dirty="0"/>
              <a:t>ιδ) η </a:t>
            </a:r>
            <a:r>
              <a:rPr lang="el-GR" u="sng" dirty="0"/>
              <a:t>χρησιμοποίηση της δημοσιοϋπαλληλικής ιδιότητας </a:t>
            </a:r>
            <a:r>
              <a:rPr lang="el-GR" dirty="0"/>
              <a:t>ή πληροφοριών που κατέχει ο υπάλληλος λόγω της υπηρεσίας ή της θέσης του, για εξυπηρέτηση ιδιωτικών συμφερόντων του ίδιου ή τρίτων προσώπων, </a:t>
            </a:r>
          </a:p>
          <a:p>
            <a:pPr marL="274320" indent="-274320" algn="just" eaLnBrk="1" fontAlgn="auto" hangingPunct="1">
              <a:spcBef>
                <a:spcPts val="580"/>
              </a:spcBef>
              <a:spcAft>
                <a:spcPts val="0"/>
              </a:spcAft>
              <a:buFont typeface="Arial" pitchFamily="34" charset="0"/>
              <a:buChar char="•"/>
              <a:defRPr/>
            </a:pPr>
            <a:r>
              <a:rPr lang="el-GR" dirty="0"/>
              <a:t>ιε) η </a:t>
            </a:r>
            <a:r>
              <a:rPr lang="el-GR" u="sng" dirty="0"/>
              <a:t>αδικαιολόγητη άρνηση προσέλευσης για ιατρική εξέταση</a:t>
            </a:r>
            <a:r>
              <a:rPr lang="el-GR" dirty="0"/>
              <a:t>, </a:t>
            </a:r>
          </a:p>
          <a:p>
            <a:pPr marL="274320" indent="-274320" eaLnBrk="1" fontAlgn="auto" hangingPunct="1">
              <a:spcBef>
                <a:spcPts val="580"/>
              </a:spcBef>
              <a:spcAft>
                <a:spcPts val="0"/>
              </a:spcAft>
              <a:buFont typeface="Arial" pitchFamily="34" charset="0"/>
              <a:buChar char="•"/>
              <a:defRPr/>
            </a:pP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algn="ctr" eaLnBrk="1" fontAlgn="auto" hangingPunct="1">
              <a:spcAft>
                <a:spcPts val="0"/>
              </a:spcAft>
              <a:defRPr/>
            </a:pPr>
            <a:r>
              <a:rPr lang="el-GR" dirty="0"/>
              <a:t>ΑΠΑΡΙΘΜΗΣΗ ΠΕΙΘΑΡΧΙΚΩΝ ΠΑΡΑΠΤΩΜΑΤΩΝ (4)</a:t>
            </a:r>
          </a:p>
        </p:txBody>
      </p:sp>
      <p:sp>
        <p:nvSpPr>
          <p:cNvPr id="3" name="2 - Θέση περιεχομένου"/>
          <p:cNvSpPr>
            <a:spLocks noGrp="1"/>
          </p:cNvSpPr>
          <p:nvPr>
            <p:ph idx="1"/>
          </p:nvPr>
        </p:nvSpPr>
        <p:spPr/>
        <p:txBody>
          <a:bodyPr rtlCol="0">
            <a:normAutofit fontScale="77500" lnSpcReduction="20000"/>
          </a:bodyPr>
          <a:lstStyle/>
          <a:p>
            <a:pPr marL="274320" indent="-274320" algn="just" eaLnBrk="1" fontAlgn="auto" hangingPunct="1">
              <a:spcBef>
                <a:spcPts val="580"/>
              </a:spcBef>
              <a:spcAft>
                <a:spcPts val="0"/>
              </a:spcAft>
              <a:buFont typeface="Arial" pitchFamily="34" charset="0"/>
              <a:buChar char="•"/>
              <a:defRPr/>
            </a:pPr>
            <a:r>
              <a:rPr lang="el-GR" dirty="0"/>
              <a:t>ιστ) η άμεση ή μέσω τρίτου προσώπου </a:t>
            </a:r>
            <a:r>
              <a:rPr lang="el-GR" u="sng" dirty="0"/>
              <a:t>συμμετοχή σε δημοπρασία </a:t>
            </a:r>
            <a:r>
              <a:rPr lang="el-GR" dirty="0"/>
              <a:t>την οποία διενεργεί επιτροπή, μέλος της οποίας είναι ο υπάλληλος ή όταν η επιτροπή αυτή υπάγεται στην αρχή στην οποία ο υπάλληλος υπηρετεί, </a:t>
            </a:r>
          </a:p>
          <a:p>
            <a:pPr marL="274320" indent="-274320" algn="just" eaLnBrk="1" fontAlgn="auto" hangingPunct="1">
              <a:spcBef>
                <a:spcPts val="580"/>
              </a:spcBef>
              <a:spcAft>
                <a:spcPts val="0"/>
              </a:spcAft>
              <a:buFont typeface="Arial" pitchFamily="34" charset="0"/>
              <a:buChar char="•"/>
              <a:defRPr/>
            </a:pPr>
            <a:r>
              <a:rPr lang="el-GR" dirty="0"/>
              <a:t>ιζ) η </a:t>
            </a:r>
            <a:r>
              <a:rPr lang="el-GR" u="sng" dirty="0"/>
              <a:t>κακόβουλη άσκηση κριτικής των πράξεων της προϊσταμένης αρ</a:t>
            </a:r>
            <a:r>
              <a:rPr lang="el-GR" dirty="0"/>
              <a:t>χής που γίνεται δημοσίως, γραπτώς ή προφορικώς, με σκόπιμη χρήση εν γνώσει εκδήλως ανακριβών στοιχείων ή με χαρακτηριστικά απρεπείς εκφράσεις, </a:t>
            </a:r>
          </a:p>
          <a:p>
            <a:pPr marL="274320" indent="-274320" algn="just" eaLnBrk="1" fontAlgn="auto" hangingPunct="1">
              <a:spcBef>
                <a:spcPts val="580"/>
              </a:spcBef>
              <a:spcAft>
                <a:spcPts val="0"/>
              </a:spcAft>
              <a:buFont typeface="Arial" pitchFamily="34" charset="0"/>
              <a:buChar char="•"/>
              <a:defRPr/>
            </a:pPr>
            <a:r>
              <a:rPr lang="el-GR" dirty="0" err="1"/>
              <a:t>ιη</a:t>
            </a:r>
            <a:r>
              <a:rPr lang="el-GR" dirty="0"/>
              <a:t>) η </a:t>
            </a:r>
            <a:r>
              <a:rPr lang="el-GR" u="sng" dirty="0"/>
              <a:t>άρνηση σύμπραξης, συνεργασίας, χορήγησης στοιχείων ή εγγράφων </a:t>
            </a:r>
            <a:r>
              <a:rPr lang="el-GR" dirty="0"/>
              <a:t>κατά τη διεξαγωγή έρευνας, επιθεώρησης ή ελέγχου από Ανεξάρτητες Διοικητικές Αρχές, τον Γενικό Επιθεωρητή Δημόσιας Διοίκησης και τα ιδιαίτερα Σώματα και Υπηρεσίες Επιθεώρησης και Ελέγχου, </a:t>
            </a:r>
          </a:p>
          <a:p>
            <a:pPr marL="274320" indent="-274320" algn="just" eaLnBrk="1" fontAlgn="auto" hangingPunct="1">
              <a:spcBef>
                <a:spcPts val="580"/>
              </a:spcBef>
              <a:spcAft>
                <a:spcPts val="0"/>
              </a:spcAft>
              <a:buFont typeface="Arial" pitchFamily="34" charset="0"/>
              <a:buChar char="•"/>
              <a:defRPr/>
            </a:pPr>
            <a:r>
              <a:rPr lang="el-GR" dirty="0"/>
              <a:t>ιθ) η </a:t>
            </a:r>
            <a:r>
              <a:rPr lang="el-GR" u="sng" dirty="0"/>
              <a:t>αδικαιολόγητα μη έγκαιρη </a:t>
            </a:r>
            <a:r>
              <a:rPr lang="el-GR" dirty="0"/>
              <a:t>σύνταξη ή η σύνταξη μεροληπτικής έκθεσης αξιολόγησης ή η σύνταξη έκθεσης με κρίσεις ή χαρακτηρισμούς που δεν εξειδικεύονται με αναφορά συγκεκριμένων στοιχείων, </a:t>
            </a:r>
          </a:p>
          <a:p>
            <a:pPr marL="274320" indent="-274320" algn="just" eaLnBrk="1" fontAlgn="auto" hangingPunct="1">
              <a:spcBef>
                <a:spcPts val="580"/>
              </a:spcBef>
              <a:spcAft>
                <a:spcPts val="0"/>
              </a:spcAft>
              <a:buFont typeface="Arial" pitchFamily="34" charset="0"/>
              <a:buChar char="•"/>
              <a:defRPr/>
            </a:pPr>
            <a:r>
              <a:rPr lang="el-GR" dirty="0"/>
              <a:t>κ) η </a:t>
            </a:r>
            <a:r>
              <a:rPr lang="el-GR" u="sng" dirty="0"/>
              <a:t>άρνηση ή παρέλκυση εκτέλεσης υπηρεσίας</a:t>
            </a:r>
            <a:r>
              <a:rPr lang="el-GR" dirty="0"/>
              <a:t>, </a:t>
            </a:r>
          </a:p>
          <a:p>
            <a:pPr marL="274320" indent="-274320" eaLnBrk="1" fontAlgn="auto" hangingPunct="1">
              <a:spcBef>
                <a:spcPts val="580"/>
              </a:spcBef>
              <a:spcAft>
                <a:spcPts val="0"/>
              </a:spcAft>
              <a:buFont typeface="Arial" pitchFamily="34" charset="0"/>
              <a:buChar char="•"/>
              <a:defRPr/>
            </a:pPr>
            <a:endParaRPr lang="el-GR" dirty="0"/>
          </a:p>
          <a:p>
            <a:pPr marL="274320" indent="-274320" eaLnBrk="1" fontAlgn="auto" hangingPunct="1">
              <a:spcBef>
                <a:spcPts val="580"/>
              </a:spcBef>
              <a:spcAft>
                <a:spcPts val="0"/>
              </a:spcAft>
              <a:buFont typeface="Arial" pitchFamily="34" charset="0"/>
              <a:buChar char="•"/>
              <a:defRPr/>
            </a:pP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algn="ctr" eaLnBrk="1" fontAlgn="auto" hangingPunct="1">
              <a:spcAft>
                <a:spcPts val="0"/>
              </a:spcAft>
              <a:defRPr/>
            </a:pPr>
            <a:r>
              <a:rPr lang="el-GR" dirty="0"/>
              <a:t>ΑΠΑΡΙΘΜΗΣΗ ΠΕΙΘΑΡΧΙΚΩΝ ΠΑΡΑΠΤΩΜΑΤΩΝ (5) </a:t>
            </a:r>
          </a:p>
        </p:txBody>
      </p:sp>
      <p:sp>
        <p:nvSpPr>
          <p:cNvPr id="3" name="2 - Θέση περιεχομένου"/>
          <p:cNvSpPr>
            <a:spLocks noGrp="1"/>
          </p:cNvSpPr>
          <p:nvPr>
            <p:ph idx="1"/>
          </p:nvPr>
        </p:nvSpPr>
        <p:spPr/>
        <p:txBody>
          <a:bodyPr rtlCol="0">
            <a:normAutofit fontScale="85000" lnSpcReduction="20000"/>
          </a:bodyPr>
          <a:lstStyle/>
          <a:p>
            <a:pPr marL="274320" indent="-274320" algn="just" eaLnBrk="1" fontAlgn="auto" hangingPunct="1">
              <a:spcBef>
                <a:spcPts val="580"/>
              </a:spcBef>
              <a:spcAft>
                <a:spcPts val="0"/>
              </a:spcAft>
              <a:buFont typeface="Arial" pitchFamily="34" charset="0"/>
              <a:buChar char="•"/>
              <a:defRPr/>
            </a:pPr>
            <a:r>
              <a:rPr lang="el-GR" dirty="0"/>
              <a:t>κα) η χρησιμοποίηση τρίτων προσώπων για την απόκτηση </a:t>
            </a:r>
            <a:r>
              <a:rPr lang="el-GR" u="sng" dirty="0"/>
              <a:t>υπηρεσιακής εύνοιας</a:t>
            </a:r>
            <a:r>
              <a:rPr lang="el-GR" dirty="0"/>
              <a:t> ή την πρόκληση ή ματαίωση εντολής της υπηρεσίας, </a:t>
            </a:r>
          </a:p>
          <a:p>
            <a:pPr marL="274320" indent="-274320" algn="just" eaLnBrk="1" fontAlgn="auto" hangingPunct="1">
              <a:spcBef>
                <a:spcPts val="580"/>
              </a:spcBef>
              <a:spcAft>
                <a:spcPts val="0"/>
              </a:spcAft>
              <a:buFont typeface="Arial" pitchFamily="34" charset="0"/>
              <a:buChar char="•"/>
              <a:defRPr/>
            </a:pPr>
            <a:r>
              <a:rPr lang="el-GR" dirty="0"/>
              <a:t>κβ) η σύναψη </a:t>
            </a:r>
            <a:r>
              <a:rPr lang="el-GR" u="sng" dirty="0"/>
              <a:t>στενών κοινωνικών σχέσεων</a:t>
            </a:r>
            <a:r>
              <a:rPr lang="el-GR" dirty="0"/>
              <a:t> με πρόσωπα, με αφορμή το χειρισμό θεμάτων αρμοδιότητας του υπαλλήλου από την αντιμετώπιση των οποίων εξαρτώνται ουσιώδη συμφέροντα των προσώπων αυτών, </a:t>
            </a:r>
          </a:p>
          <a:p>
            <a:pPr marL="274320" indent="-274320" algn="just" eaLnBrk="1" fontAlgn="auto" hangingPunct="1">
              <a:spcBef>
                <a:spcPts val="580"/>
              </a:spcBef>
              <a:spcAft>
                <a:spcPts val="0"/>
              </a:spcAft>
              <a:buFont typeface="Arial" pitchFamily="34" charset="0"/>
              <a:buChar char="•"/>
              <a:defRPr/>
            </a:pPr>
            <a:r>
              <a:rPr lang="el-GR" dirty="0"/>
              <a:t>κγ) η </a:t>
            </a:r>
            <a:r>
              <a:rPr lang="el-GR" u="sng" dirty="0"/>
              <a:t>φθορά λόγω ασυνήθιστης χρήσης</a:t>
            </a:r>
            <a:r>
              <a:rPr lang="el-GR" dirty="0"/>
              <a:t>, η εγκατάλειψη ή η παράνομη χρήση πράγματος το οποίο ανήκει στην υπηρεσία, </a:t>
            </a:r>
          </a:p>
          <a:p>
            <a:pPr marL="274320" indent="-274320" algn="just" eaLnBrk="1" fontAlgn="auto" hangingPunct="1">
              <a:spcBef>
                <a:spcPts val="580"/>
              </a:spcBef>
              <a:spcAft>
                <a:spcPts val="0"/>
              </a:spcAft>
              <a:buFont typeface="Arial" pitchFamily="34" charset="0"/>
              <a:buChar char="•"/>
              <a:defRPr/>
            </a:pPr>
            <a:r>
              <a:rPr lang="el-GR" dirty="0"/>
              <a:t>κδ) η </a:t>
            </a:r>
            <a:r>
              <a:rPr lang="el-GR" u="sng" dirty="0"/>
              <a:t>παράλειψη από τα πειθαρχικά όργανα δίωξης και τιμωρίας πειθαρχικού παραπτώματος</a:t>
            </a:r>
            <a:r>
              <a:rPr lang="el-GR" dirty="0"/>
              <a:t>, με την επιφύλαξη των διατάξεων της παραγράφου 2 του άρθρου 110 του παρόντος, </a:t>
            </a:r>
          </a:p>
          <a:p>
            <a:pPr marL="274320" indent="-274320" algn="just" eaLnBrk="1" fontAlgn="auto" hangingPunct="1">
              <a:spcBef>
                <a:spcPts val="580"/>
              </a:spcBef>
              <a:spcAft>
                <a:spcPts val="0"/>
              </a:spcAft>
              <a:buFont typeface="Arial" pitchFamily="34" charset="0"/>
              <a:buChar char="•"/>
              <a:defRPr/>
            </a:pPr>
            <a:r>
              <a:rPr lang="el-GR" dirty="0"/>
              <a:t>κε) η </a:t>
            </a:r>
            <a:r>
              <a:rPr lang="el-GR" u="sng" dirty="0"/>
              <a:t>άσκηση εργασίας ή έργου με αμοιβή χωρίς προηγούμενη άδεια της υπηρεσίας</a:t>
            </a:r>
            <a:r>
              <a:rPr lang="el-GR" dirty="0"/>
              <a:t>, </a:t>
            </a:r>
          </a:p>
          <a:p>
            <a:pPr marL="274320" indent="-274320" eaLnBrk="1" fontAlgn="auto" hangingPunct="1">
              <a:spcBef>
                <a:spcPts val="580"/>
              </a:spcBef>
              <a:spcAft>
                <a:spcPts val="0"/>
              </a:spcAft>
              <a:buFont typeface="Arial" pitchFamily="34" charset="0"/>
              <a:buChar char="•"/>
              <a:defRPr/>
            </a:pP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algn="ctr" eaLnBrk="1" fontAlgn="auto" hangingPunct="1">
              <a:spcAft>
                <a:spcPts val="0"/>
              </a:spcAft>
              <a:defRPr/>
            </a:pPr>
            <a:r>
              <a:rPr lang="el-GR" dirty="0"/>
              <a:t>ΑΠΑΡΙΘΜΗΣΗ ΠΕΙΘΑΡΧΙΚΩΝ ΠΑΡΑΠΤΩΜΑΤΩΝ (6) </a:t>
            </a:r>
          </a:p>
        </p:txBody>
      </p:sp>
      <p:sp>
        <p:nvSpPr>
          <p:cNvPr id="3" name="2 - Θέση περιεχομένου"/>
          <p:cNvSpPr>
            <a:spLocks noGrp="1"/>
          </p:cNvSpPr>
          <p:nvPr>
            <p:ph idx="1"/>
          </p:nvPr>
        </p:nvSpPr>
        <p:spPr/>
        <p:txBody>
          <a:bodyPr rtlCol="0">
            <a:normAutofit fontScale="92500" lnSpcReduction="20000"/>
          </a:bodyPr>
          <a:lstStyle/>
          <a:p>
            <a:pPr marL="274320" indent="-274320" algn="just" eaLnBrk="1" fontAlgn="auto" hangingPunct="1">
              <a:spcBef>
                <a:spcPts val="580"/>
              </a:spcBef>
              <a:spcAft>
                <a:spcPts val="0"/>
              </a:spcAft>
              <a:buFont typeface="Arial" pitchFamily="34" charset="0"/>
              <a:buChar char="•"/>
              <a:defRPr/>
            </a:pPr>
            <a:r>
              <a:rPr lang="el-GR" dirty="0"/>
              <a:t>κστ) η απλή </a:t>
            </a:r>
            <a:r>
              <a:rPr lang="el-GR" u="sng" dirty="0"/>
              <a:t>απείθεια</a:t>
            </a:r>
            <a:r>
              <a:rPr lang="el-GR" dirty="0"/>
              <a:t>, </a:t>
            </a:r>
          </a:p>
          <a:p>
            <a:pPr marL="274320" indent="-274320" algn="just" eaLnBrk="1" fontAlgn="auto" hangingPunct="1">
              <a:spcBef>
                <a:spcPts val="580"/>
              </a:spcBef>
              <a:spcAft>
                <a:spcPts val="0"/>
              </a:spcAft>
              <a:buFont typeface="Arial" pitchFamily="34" charset="0"/>
              <a:buChar char="•"/>
              <a:defRPr/>
            </a:pPr>
            <a:r>
              <a:rPr lang="el-GR" dirty="0"/>
              <a:t>κζ) η </a:t>
            </a:r>
            <a:r>
              <a:rPr lang="el-GR" u="sng" dirty="0"/>
              <a:t>μη τήρηση του ωραρίου </a:t>
            </a:r>
            <a:r>
              <a:rPr lang="el-GR" dirty="0"/>
              <a:t>από τον υπάλληλο και η παράλειψη του προϊσταμένου να ελέγχει την τήρησή του, </a:t>
            </a:r>
          </a:p>
          <a:p>
            <a:pPr marL="274320" indent="-274320" algn="just" eaLnBrk="1" fontAlgn="auto" hangingPunct="1">
              <a:spcBef>
                <a:spcPts val="580"/>
              </a:spcBef>
              <a:spcAft>
                <a:spcPts val="0"/>
              </a:spcAft>
              <a:buFont typeface="Arial" pitchFamily="34" charset="0"/>
              <a:buChar char="•"/>
              <a:defRPr/>
            </a:pPr>
            <a:r>
              <a:rPr lang="el-GR" dirty="0"/>
              <a:t>κη) η </a:t>
            </a:r>
            <a:r>
              <a:rPr lang="el-GR" u="sng" dirty="0"/>
              <a:t>αμέλεια ή ατελής εκπλήρωση του υπηρεσιακού καθήκοντος</a:t>
            </a:r>
            <a:r>
              <a:rPr lang="el-GR" dirty="0"/>
              <a:t>, </a:t>
            </a:r>
          </a:p>
          <a:p>
            <a:pPr marL="274320" indent="-274320" algn="just" eaLnBrk="1" fontAlgn="auto" hangingPunct="1">
              <a:spcBef>
                <a:spcPts val="580"/>
              </a:spcBef>
              <a:spcAft>
                <a:spcPts val="0"/>
              </a:spcAft>
              <a:buFont typeface="Arial" pitchFamily="34" charset="0"/>
              <a:buChar char="•"/>
              <a:defRPr/>
            </a:pPr>
            <a:r>
              <a:rPr lang="el-GR" dirty="0"/>
              <a:t>κθ) η </a:t>
            </a:r>
            <a:r>
              <a:rPr lang="el-GR" u="sng" dirty="0"/>
              <a:t>άρνηση συνεργασίας με τα Κέντρα Εξυπηρέτησης Πολιτών </a:t>
            </a:r>
            <a:r>
              <a:rPr lang="el-GR" dirty="0"/>
              <a:t>(Κ.Ε.Π.) και η μη εφαρμογή των διατάξεων περί απλούστευσης των διαδικασιών και καταπολέμησης της γραφειοκρατίας, </a:t>
            </a:r>
          </a:p>
          <a:p>
            <a:pPr marL="274320" indent="-274320" algn="just" eaLnBrk="1" fontAlgn="auto" hangingPunct="1">
              <a:spcBef>
                <a:spcPts val="580"/>
              </a:spcBef>
              <a:spcAft>
                <a:spcPts val="0"/>
              </a:spcAft>
              <a:buFont typeface="Arial" pitchFamily="34" charset="0"/>
              <a:buChar char="•"/>
              <a:defRPr/>
            </a:pPr>
            <a:r>
              <a:rPr lang="el-GR" dirty="0"/>
              <a:t>κι) η κατάθεση, η χρήση, η συμπερίληψη και η διατήρηση στον ατομικό υπηρεσιακό φάκελο υπαλλήλου, </a:t>
            </a:r>
            <a:r>
              <a:rPr lang="el-GR" u="sng" dirty="0"/>
              <a:t>πλαστού, νοθευμένου ή παραποιημένου πιστοποιητικού ή τίτλου ή βεβαιώσεων</a:t>
            </a:r>
          </a:p>
          <a:p>
            <a:pPr marL="274320" indent="-274320" eaLnBrk="1" fontAlgn="auto" hangingPunct="1">
              <a:spcBef>
                <a:spcPts val="580"/>
              </a:spcBef>
              <a:spcAft>
                <a:spcPts val="0"/>
              </a:spcAft>
              <a:buFont typeface="Arial" pitchFamily="34" charset="0"/>
              <a:buChar char="•"/>
              <a:defRPr/>
            </a:pP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0"/>
            <a:ext cx="9144000" cy="6858000"/>
          </a:xfrm>
        </p:spPr>
        <p:txBody>
          <a:bodyPr>
            <a:normAutofit fontScale="92500" lnSpcReduction="20000"/>
          </a:bodyPr>
          <a:lstStyle/>
          <a:p>
            <a:pPr algn="ctr">
              <a:buNone/>
            </a:pPr>
            <a:endParaRPr lang="el-GR" b="1" dirty="0"/>
          </a:p>
          <a:p>
            <a:pPr algn="ctr">
              <a:buNone/>
            </a:pPr>
            <a:r>
              <a:rPr lang="el-GR" b="1" dirty="0"/>
              <a:t>Προκαταρκτική εξέταση</a:t>
            </a:r>
          </a:p>
          <a:p>
            <a:pPr algn="ctr">
              <a:buNone/>
            </a:pPr>
            <a:endParaRPr lang="el-GR" b="1" dirty="0"/>
          </a:p>
          <a:p>
            <a:pPr algn="just"/>
            <a:r>
              <a:rPr lang="el-GR" dirty="0"/>
              <a:t>Προκαταρκτική εξέταση είναι η άτυπη συλλογή και καταγραφή στοιχείων για να διαπιστωθεί η τέλεση πειθαρχικού παραπτώματος και οι συνθήκες τέλεσής  του. Προκαταρκτική εξέταση μπορεί να διατάξει κάθε πειθαρχικώς προϊστάμενος του υπαλλήλου. </a:t>
            </a:r>
          </a:p>
          <a:p>
            <a:pPr algn="just"/>
            <a:endParaRPr lang="el-GR" dirty="0"/>
          </a:p>
          <a:p>
            <a:pPr algn="just"/>
            <a:r>
              <a:rPr lang="el-GR" dirty="0"/>
              <a:t>Η προκαταρκτική εξέταση περατώνεται εντός μηνός από την ημερομηνία κατά την οποία ο πειθαρχικώς προϊστάμενος έλαβε γνώση των περιστατικών, που πιθανόν συνιστούν πειθαρχικό παράπτωμα ή, αν η προκαταρκτική εξέταση διεξάγεται από υπάλληλο ύστερα από εντολή του πειθαρχικώς προϊσταμένου, από την ημερομηνία που κοινοποιήθηκε στον υπάλληλο η απόφαση της ανάθεσής της.</a:t>
            </a:r>
          </a:p>
          <a:p>
            <a:pPr algn="just">
              <a:buNone/>
            </a:pPr>
            <a:endParaRPr lang="el-GR" dirty="0"/>
          </a:p>
          <a:p>
            <a:pPr algn="just"/>
            <a:r>
              <a:rPr lang="el-GR" dirty="0"/>
              <a:t>Αν αυτός που ενεργεί προκαταρκτική εξέταση κρίνει, με βάση τα στοιχεία που έχουν συγκεντρωθεί, ότι δεν συντρέχει περίπτωση πειθαρχικής δίωξης, περατώνει την εξέταση με αιτιολογημένη έκθεσή του. Στην περίπτωση αυτή δεν αποκλείεται η ενέργεια προκαταρκτικής εξέτασης από ανώτερο πειθαρχικώς προϊστάμενο.</a:t>
            </a:r>
          </a:p>
          <a:p>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35</TotalTime>
  <Words>1781</Words>
  <Application>Microsoft Office PowerPoint</Application>
  <PresentationFormat>Προβολή στην οθόνη (4:3)</PresentationFormat>
  <Paragraphs>103</Paragraphs>
  <Slides>16</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16</vt:i4>
      </vt:variant>
    </vt:vector>
  </HeadingPairs>
  <TitlesOfParts>
    <vt:vector size="21" baseType="lpstr">
      <vt:lpstr>Arial</vt:lpstr>
      <vt:lpstr>Calibri</vt:lpstr>
      <vt:lpstr>Constantia</vt:lpstr>
      <vt:lpstr>Wingdings 2</vt:lpstr>
      <vt:lpstr>Ροή</vt:lpstr>
      <vt:lpstr>              </vt:lpstr>
      <vt:lpstr>Το πειθαρχικό παράπτωμα</vt:lpstr>
      <vt:lpstr>ΑΠΑΡΙΘΜΗΣΗ ΠΕΙΘΑΡΧΙΚΩΝ ΠΑΡΑΠΤΩΜΑΤΩΝ (1) </vt:lpstr>
      <vt:lpstr>ΑΠΑΡΙΘΜΗΣΗ ΠΕΙΘΑΡΧΙΚΩΝ ΠΑΡΑΠΤΩΜΑΤΩΝ(2)</vt:lpstr>
      <vt:lpstr>ΑΠΑΡΙΘΜΗΣΗ ΠΕΙΘΑΡΧΙΚΩΝ ΠΑΡΑΠΤΩΜΑΤΩΝ (3)</vt:lpstr>
      <vt:lpstr>ΑΠΑΡΙΘΜΗΣΗ ΠΕΙΘΑΡΧΙΚΩΝ ΠΑΡΑΠΤΩΜΑΤΩΝ (4)</vt:lpstr>
      <vt:lpstr>ΑΠΑΡΙΘΜΗΣΗ ΠΕΙΘΑΡΧΙΚΩΝ ΠΑΡΑΠΤΩΜΑΤΩΝ (5) </vt:lpstr>
      <vt:lpstr>ΑΠΑΡΙΘΜΗΣΗ ΠΕΙΘΑΡΧΙΚΩΝ ΠΑΡΑΠΤΩΜΑΤΩΝ (6) </vt:lpstr>
      <vt:lpstr>Παρουσίαση του PowerPoint</vt:lpstr>
      <vt:lpstr>Παρουσίαση του PowerPoint</vt:lpstr>
      <vt:lpstr>ΠΕΙΘΑΡΧΙΚΕΣ ΠΟΙΝΕΣ</vt:lpstr>
      <vt:lpstr>ΠΑΡΑΓΡΑΦΗ ΠΕΙΘΑΡΧΙΚΩΝ ΠΑΡΑΠΤΩΜΑΤΩΝ</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home</dc:creator>
  <cp:lastModifiedBy>dief-pc1</cp:lastModifiedBy>
  <cp:revision>13</cp:revision>
  <dcterms:created xsi:type="dcterms:W3CDTF">2022-11-15T19:38:18Z</dcterms:created>
  <dcterms:modified xsi:type="dcterms:W3CDTF">2024-02-19T08:56:21Z</dcterms:modified>
</cp:coreProperties>
</file>