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315" r:id="rId5"/>
    <p:sldId id="259" r:id="rId6"/>
    <p:sldId id="319" r:id="rId7"/>
    <p:sldId id="320" r:id="rId8"/>
    <p:sldId id="316" r:id="rId9"/>
    <p:sldId id="268" r:id="rId10"/>
    <p:sldId id="261" r:id="rId11"/>
    <p:sldId id="262" r:id="rId12"/>
    <p:sldId id="263" r:id="rId13"/>
    <p:sldId id="317" r:id="rId14"/>
    <p:sldId id="318" r:id="rId15"/>
    <p:sldId id="272" r:id="rId16"/>
    <p:sldId id="273" r:id="rId17"/>
    <p:sldId id="275" r:id="rId18"/>
    <p:sldId id="276" r:id="rId19"/>
    <p:sldId id="265" r:id="rId20"/>
    <p:sldId id="267" r:id="rId21"/>
    <p:sldId id="314" r:id="rId22"/>
    <p:sldId id="285" r:id="rId23"/>
    <p:sldId id="313" r:id="rId24"/>
    <p:sldId id="287" r:id="rId25"/>
    <p:sldId id="290"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27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fld id="{82E216F0-7596-4055-8A12-EF01210C5D87}" type="datetimeFigureOut">
              <a:rPr lang="el-GR" smtClean="0"/>
              <a:pPr>
                <a:defRPr/>
              </a:pPr>
              <a:t>14/2/2024</a:t>
            </a:fld>
            <a:endParaRPr lang="el-GR"/>
          </a:p>
        </p:txBody>
      </p:sp>
      <p:sp>
        <p:nvSpPr>
          <p:cNvPr id="19" name="18 - Θέση υποσέλιδου"/>
          <p:cNvSpPr>
            <a:spLocks noGrp="1"/>
          </p:cNvSpPr>
          <p:nvPr>
            <p:ph type="ftr" sz="quarter" idx="11"/>
          </p:nvPr>
        </p:nvSpPr>
        <p:spPr/>
        <p:txBody>
          <a:bodyPr/>
          <a:lstStyle/>
          <a:p>
            <a:pPr>
              <a:defRPr/>
            </a:pPr>
            <a:endParaRPr lang="el-GR"/>
          </a:p>
        </p:txBody>
      </p:sp>
      <p:sp>
        <p:nvSpPr>
          <p:cNvPr id="27" name="26 - Θέση αριθμού διαφάνειας"/>
          <p:cNvSpPr>
            <a:spLocks noGrp="1"/>
          </p:cNvSpPr>
          <p:nvPr>
            <p:ph type="sldNum" sz="quarter" idx="12"/>
          </p:nvPr>
        </p:nvSpPr>
        <p:spPr/>
        <p:txBody>
          <a:bodyPr/>
          <a:lstStyle/>
          <a:p>
            <a:pPr>
              <a:defRPr/>
            </a:pPr>
            <a:fld id="{D1E5236A-B32A-4D23-94BD-5B6896F05EA7}"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8C9DC2A-3242-48F1-AE1A-01C19E084DF9}" type="datetimeFigureOut">
              <a:rPr lang="el-GR" smtClean="0"/>
              <a:pPr>
                <a:defRPr/>
              </a:pPr>
              <a:t>14/2/2024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7B2DDE99-64F6-442D-8D22-4ADA69EE28F7}"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804201E-5E16-4C54-BFC6-7014A91F5156}" type="datetimeFigureOut">
              <a:rPr lang="el-GR" smtClean="0"/>
              <a:pPr>
                <a:defRPr/>
              </a:pPr>
              <a:t>14/2/2024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AA0C7E83-CB3D-44C2-BDAF-04185722E860}"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921FD0C-0691-460B-803B-AFFE65DF1789}" type="datetimeFigureOut">
              <a:rPr lang="el-GR" smtClean="0"/>
              <a:pPr>
                <a:defRPr/>
              </a:pPr>
              <a:t>14/2/2024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2964854-0486-4B93-BDC0-98C7202558F3}"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3FBF2369-2915-4A2A-80D7-E32892488E31}" type="datetimeFigureOut">
              <a:rPr lang="el-GR" smtClean="0"/>
              <a:pPr>
                <a:defRPr/>
              </a:pPr>
              <a:t>14/2/2024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CEEC2ACC-F1BB-48D0-95C8-01DA915BE45F}"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06337616-E46B-4621-A0ED-BD33DD824140}" type="datetimeFigureOut">
              <a:rPr lang="el-GR" smtClean="0"/>
              <a:pPr>
                <a:defRPr/>
              </a:pPr>
              <a:t>14/2/2024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3A2B2EE-79B1-43F4-920B-3319F5C2AD9D}"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BFAF48F5-5DBF-4547-AE3E-F713C6203DDF}" type="datetimeFigureOut">
              <a:rPr lang="el-GR" smtClean="0"/>
              <a:pPr>
                <a:defRPr/>
              </a:pPr>
              <a:t>14/2/2024</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CD5A13F2-8AD7-42E8-8908-B400B8F95ADB}"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18423123-AF97-48E4-BFC6-EC74E15FD776}" type="datetimeFigureOut">
              <a:rPr lang="el-GR" smtClean="0"/>
              <a:pPr>
                <a:defRPr/>
              </a:pPr>
              <a:t>14/2/2024</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5D89F8E8-1F46-475B-9C8A-68150778277F}"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EF27CFF8-4EB4-467C-8D1C-9AB68B570195}" type="datetimeFigureOut">
              <a:rPr lang="el-GR" smtClean="0"/>
              <a:pPr>
                <a:defRPr/>
              </a:pPr>
              <a:t>14/2/2024</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D4FC2149-1453-4D37-B599-D87B89B6DE8E}"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D251C003-2DA6-4F4F-A97B-D0DD2B00069F}" type="datetimeFigureOut">
              <a:rPr lang="el-GR" smtClean="0"/>
              <a:pPr>
                <a:defRPr/>
              </a:pPr>
              <a:t>14/2/2024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55688B90-F418-4B16-9959-EB6A1AA8FA3F}"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72A14F4A-77DF-4F45-B3D3-ED3A5666D12A}" type="datetimeFigureOut">
              <a:rPr lang="el-GR" smtClean="0"/>
              <a:pPr>
                <a:defRPr/>
              </a:pPr>
              <a:t>14/2/2024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pPr>
              <a:defRPr/>
            </a:pPr>
            <a:fld id="{275472EE-BD4E-47A1-93E2-B0C65AF0C325}" type="slidenum">
              <a:rPr lang="el-GR" smtClean="0"/>
              <a:pPr>
                <a:defRPr/>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C62C5461-26EB-4E05-A296-DF2AE391D91D}" type="datetimeFigureOut">
              <a:rPr lang="el-GR" smtClean="0"/>
              <a:pPr>
                <a:defRPr/>
              </a:pPr>
              <a:t>14/2/2024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2DE5406-A435-4E5E-A274-2294E7807D9F}" type="slidenum">
              <a:rPr lang="el-GR" smtClean="0"/>
              <a:pPr>
                <a:defRPr/>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 Τίτλος"/>
          <p:cNvSpPr>
            <a:spLocks noGrp="1"/>
          </p:cNvSpPr>
          <p:nvPr>
            <p:ph type="ctrTitle"/>
          </p:nvPr>
        </p:nvSpPr>
        <p:spPr>
          <a:xfrm>
            <a:off x="0" y="2636912"/>
            <a:ext cx="9144000" cy="1828800"/>
          </a:xfrm>
        </p:spPr>
        <p:txBody>
          <a:bodyPr>
            <a:normAutofit fontScale="90000"/>
          </a:bodyPr>
          <a:lstStyle/>
          <a:p>
            <a:pPr algn="ct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l-GR" sz="2800" u="sng" dirty="0"/>
              <a:t> </a:t>
            </a:r>
            <a:r>
              <a:rPr lang="en-US" sz="2800" u="sng" dirty="0"/>
              <a:t/>
            </a:r>
            <a:br>
              <a:rPr lang="en-US" sz="2800" u="sng" dirty="0"/>
            </a:br>
            <a:r>
              <a:rPr lang="el-GR" sz="2800" dirty="0"/>
              <a:t>Νομιμότητα της διοικητικής δράσης στο χώρο της εκπαίδευσης  </a:t>
            </a:r>
            <a:r>
              <a:rPr lang="en-US" sz="2800" dirty="0"/>
              <a:t/>
            </a:r>
            <a:br>
              <a:rPr lang="en-US" sz="2800" dirty="0"/>
            </a:br>
            <a:r>
              <a:rPr lang="el-GR" sz="2800" dirty="0"/>
              <a:t>Αρχές νομιμότητας διοικητικής δράσης </a:t>
            </a:r>
            <a:br>
              <a:rPr lang="el-GR" sz="2800" dirty="0"/>
            </a:br>
            <a:r>
              <a:rPr lang="el-GR" sz="2800" dirty="0"/>
              <a:t/>
            </a:r>
            <a:br>
              <a:rPr lang="el-GR" sz="2800" dirty="0"/>
            </a:br>
            <a:r>
              <a:rPr lang="el-GR" sz="2800" dirty="0"/>
              <a:t>ΒΕΛΕΤΗΣ ΚΩΝΣΤΑΝΤΙΝΟΣ</a:t>
            </a:r>
            <a:r>
              <a:rPr lang="en-US" sz="2800" dirty="0"/>
              <a:t/>
            </a:r>
            <a:br>
              <a:rPr lang="en-US" sz="2800" dirty="0"/>
            </a:br>
            <a:endParaRPr lang="el-GR" sz="2800" dirty="0"/>
          </a:p>
        </p:txBody>
      </p:sp>
      <p:sp>
        <p:nvSpPr>
          <p:cNvPr id="3" name="2 - Υπότιτλος"/>
          <p:cNvSpPr>
            <a:spLocks noGrp="1"/>
          </p:cNvSpPr>
          <p:nvPr>
            <p:ph type="subTitle" idx="1"/>
          </p:nvPr>
        </p:nvSpPr>
        <p:spPr>
          <a:xfrm>
            <a:off x="683568" y="4509120"/>
            <a:ext cx="7854696" cy="1752600"/>
          </a:xfrm>
        </p:spPr>
        <p:txBody>
          <a:bodyPr rtlCol="0">
            <a:normAutofit/>
          </a:bodyPr>
          <a:lstStyle/>
          <a:p>
            <a:pPr eaLnBrk="1" fontAlgn="auto" hangingPunct="1">
              <a:spcBef>
                <a:spcPts val="580"/>
              </a:spcBef>
              <a:spcAft>
                <a:spcPts val="0"/>
              </a:spcAft>
              <a:buFont typeface="Arial" pitchFamily="34" charset="0"/>
              <a:buNone/>
              <a:defRPr/>
            </a:pPr>
            <a:endParaRPr lang="en-US" dirty="0"/>
          </a:p>
          <a:p>
            <a:pPr eaLnBrk="1" fontAlgn="auto" hangingPunct="1">
              <a:spcBef>
                <a:spcPts val="580"/>
              </a:spcBef>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algn="ctr" eaLnBrk="1" hangingPunct="1"/>
            <a:r>
              <a:rPr lang="el-GR" b="1">
                <a:solidFill>
                  <a:srgbClr val="92D050"/>
                </a:solidFill>
              </a:rPr>
              <a:t>ΝΟΜΟΙ</a:t>
            </a:r>
          </a:p>
        </p:txBody>
      </p:sp>
      <p:sp>
        <p:nvSpPr>
          <p:cNvPr id="12291" name="2 - Θέση περιεχομένου"/>
          <p:cNvSpPr>
            <a:spLocks noGrp="1"/>
          </p:cNvSpPr>
          <p:nvPr>
            <p:ph idx="1"/>
          </p:nvPr>
        </p:nvSpPr>
        <p:spPr/>
        <p:txBody>
          <a:bodyPr/>
          <a:lstStyle/>
          <a:p>
            <a:pPr algn="just" eaLnBrk="1" hangingPunct="1">
              <a:buFont typeface="Arial" charset="0"/>
              <a:buChar char="•"/>
            </a:pPr>
            <a:r>
              <a:rPr lang="el-GR" dirty="0"/>
              <a:t>Δημοσιεύονται στην εφημερίδα της Κυβέρνησης (ΦΕΚ).</a:t>
            </a:r>
          </a:p>
          <a:p>
            <a:pPr algn="just" eaLnBrk="1" hangingPunct="1">
              <a:buFont typeface="Arial" charset="0"/>
              <a:buChar char="•"/>
            </a:pPr>
            <a:r>
              <a:rPr lang="el-GR" dirty="0"/>
              <a:t>Ισχύουν είτε από τότε που ορίζει ο ίδιος ο νόμος, είτε δέκα ημέρες έπειτα από την δημοσίευσή τους στην εφημερίδα της Κυβέρνησης.</a:t>
            </a:r>
          </a:p>
          <a:p>
            <a:pPr algn="just" eaLnBrk="1" hangingPunct="1">
              <a:buFont typeface="Arial" charset="0"/>
              <a:buChar char="•"/>
            </a:pPr>
            <a:r>
              <a:rPr lang="el-GR" dirty="0"/>
              <a:t>Γενικά, απαγορεύεται η αναδρομική ισχύς των νόμων, εκτός αν είναι προς το όφελος/συμφέρον των πολιτών (π.χ. κατάργηση ποινών).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b="1" dirty="0">
                <a:solidFill>
                  <a:srgbClr val="92D050"/>
                </a:solidFill>
              </a:rPr>
              <a:t>ΠΡΟΕΔΡΙΚΑ ΔΙΑΤΑΓΜΑΤΑ-ΥΠΟΥΡΓΙΚΕΣ ΑΠΟΦΑΣΕΙΣ</a:t>
            </a:r>
          </a:p>
        </p:txBody>
      </p:sp>
      <p:sp>
        <p:nvSpPr>
          <p:cNvPr id="13315" name="2 - Θέση περιεχομένου"/>
          <p:cNvSpPr>
            <a:spLocks noGrp="1"/>
          </p:cNvSpPr>
          <p:nvPr>
            <p:ph idx="1"/>
          </p:nvPr>
        </p:nvSpPr>
        <p:spPr/>
        <p:txBody>
          <a:bodyPr/>
          <a:lstStyle/>
          <a:p>
            <a:pPr algn="just" eaLnBrk="1" hangingPunct="1"/>
            <a:r>
              <a:rPr lang="el-GR" dirty="0"/>
              <a:t>Πρόκειται για διατάξεις που εκδίδονται είτε από τον Πρόεδρο της Δημοκρατίας, είτε από τον αρμόδιο Υπουργό (κατ’ εξουσιοδότηση των νόμων).</a:t>
            </a:r>
          </a:p>
          <a:p>
            <a:pPr algn="just" eaLnBrk="1" hangingPunct="1"/>
            <a:r>
              <a:rPr lang="el-GR" dirty="0"/>
              <a:t>Έχουν μικρότερη ισχύ σε σχέση με τους νόμους και ρυθμίζουν τεχνικής φύσεως ζητήματα, ή θέματα για τα οποία απαιτείται </a:t>
            </a:r>
            <a:r>
              <a:rPr lang="el-GR" dirty="0" err="1"/>
              <a:t>επικαιροποίηση</a:t>
            </a:r>
            <a:r>
              <a:rPr lang="el-GR" dirty="0"/>
              <a:t>.</a:t>
            </a:r>
          </a:p>
          <a:p>
            <a:pPr algn="just" eaLnBrk="1" hangingPunct="1"/>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a:t>ΕΚΠΑΙΔΕΥΤΙΚΗ ΝΟΜΟΘΕΣΙΑ</a:t>
            </a:r>
          </a:p>
        </p:txBody>
      </p:sp>
      <p:sp>
        <p:nvSpPr>
          <p:cNvPr id="14339" name="2 - Θέση περιεχομένου"/>
          <p:cNvSpPr>
            <a:spLocks noGrp="1"/>
          </p:cNvSpPr>
          <p:nvPr>
            <p:ph idx="1"/>
          </p:nvPr>
        </p:nvSpPr>
        <p:spPr/>
        <p:txBody>
          <a:bodyPr/>
          <a:lstStyle/>
          <a:p>
            <a:pPr eaLnBrk="1" hangingPunct="1"/>
            <a:r>
              <a:rPr lang="el-GR" dirty="0"/>
              <a:t>Χαρακτηριστικό γνώρισμά της είναι η πολυνομία.</a:t>
            </a:r>
          </a:p>
          <a:p>
            <a:pPr eaLnBrk="1" hangingPunct="1"/>
            <a:r>
              <a:rPr lang="el-GR" dirty="0"/>
              <a:t>Δεν είναι κωδικοποιημένη.</a:t>
            </a:r>
          </a:p>
          <a:p>
            <a:pPr algn="just"/>
            <a:r>
              <a:rPr lang="el-GR" dirty="0"/>
              <a:t>Σημαντικά νομοθετήματα είναι ο Ν. 1566/1985,              ο Ν. 3699/2008    ο Ν. 4823/2021, το Π.Δ. 200/1998, το Π.Δ. 201/1998, το Π.Δ. </a:t>
            </a:r>
            <a:r>
              <a:rPr lang="en-US" dirty="0"/>
              <a:t>79</a:t>
            </a:r>
            <a:r>
              <a:rPr lang="el-GR" dirty="0"/>
              <a:t>/20</a:t>
            </a:r>
            <a:r>
              <a:rPr lang="en-US" dirty="0"/>
              <a:t>17</a:t>
            </a:r>
            <a:r>
              <a:rPr lang="el-GR" dirty="0"/>
              <a:t> κλπ.</a:t>
            </a:r>
          </a:p>
          <a:p>
            <a:pPr algn="just"/>
            <a:r>
              <a:rPr lang="el-GR" dirty="0"/>
              <a:t>Επιπλέον, για τη διοίκηση της εκπαίδευσης ιδιαίτερα σημαντικός είναι ο Κώδικας Διοικητικής Διαδικασίας                       (Ν. 2690/1999).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D09174-0825-DCE8-650B-5824E2322013}"/>
              </a:ext>
            </a:extLst>
          </p:cNvPr>
          <p:cNvSpPr>
            <a:spLocks noGrp="1"/>
          </p:cNvSpPr>
          <p:nvPr>
            <p:ph type="title"/>
          </p:nvPr>
        </p:nvSpPr>
        <p:spPr/>
        <p:txBody>
          <a:bodyPr>
            <a:normAutofit/>
          </a:bodyPr>
          <a:lstStyle/>
          <a:p>
            <a:pPr algn="ctr"/>
            <a:r>
              <a:rPr lang="el-GR" sz="4400" cap="all" dirty="0" err="1">
                <a:solidFill>
                  <a:schemeClr val="accent2"/>
                </a:solidFill>
                <a:latin typeface="+mn-lt"/>
                <a:cs typeface="Arial" pitchFamily="34" charset="0"/>
              </a:rPr>
              <a:t>Δημ</a:t>
            </a:r>
            <a:r>
              <a:rPr lang="en-US" sz="4400" cap="all" dirty="0">
                <a:solidFill>
                  <a:schemeClr val="accent2"/>
                </a:solidFill>
                <a:latin typeface="+mn-lt"/>
                <a:cs typeface="Arial" pitchFamily="34" charset="0"/>
              </a:rPr>
              <a:t>O</a:t>
            </a:r>
            <a:r>
              <a:rPr lang="el-GR" sz="4400" cap="all" dirty="0" err="1">
                <a:solidFill>
                  <a:schemeClr val="accent2"/>
                </a:solidFill>
                <a:latin typeface="+mn-lt"/>
                <a:cs typeface="Arial" pitchFamily="34" charset="0"/>
              </a:rPr>
              <a:t>σια</a:t>
            </a:r>
            <a:r>
              <a:rPr lang="el-GR" sz="4400" cap="all" dirty="0">
                <a:solidFill>
                  <a:schemeClr val="accent2"/>
                </a:solidFill>
                <a:latin typeface="+mn-lt"/>
                <a:cs typeface="Arial" pitchFamily="34" charset="0"/>
              </a:rPr>
              <a:t>   </a:t>
            </a:r>
            <a:r>
              <a:rPr lang="el-GR" sz="4400" cap="all" dirty="0" err="1">
                <a:solidFill>
                  <a:schemeClr val="accent2"/>
                </a:solidFill>
                <a:latin typeface="+mn-lt"/>
                <a:cs typeface="Arial" pitchFamily="34" charset="0"/>
              </a:rPr>
              <a:t>Διο</a:t>
            </a:r>
            <a:r>
              <a:rPr lang="en-US" sz="4400" cap="all" dirty="0">
                <a:solidFill>
                  <a:schemeClr val="accent2"/>
                </a:solidFill>
                <a:latin typeface="+mn-lt"/>
                <a:cs typeface="Arial" pitchFamily="34" charset="0"/>
              </a:rPr>
              <a:t>I</a:t>
            </a:r>
            <a:r>
              <a:rPr lang="el-GR" sz="4400" cap="all" dirty="0" err="1">
                <a:solidFill>
                  <a:schemeClr val="accent2"/>
                </a:solidFill>
                <a:latin typeface="+mn-lt"/>
                <a:cs typeface="Arial" pitchFamily="34" charset="0"/>
              </a:rPr>
              <a:t>κηση</a:t>
            </a:r>
            <a:endParaRPr lang="el-GR" sz="4400" cap="all" dirty="0">
              <a:solidFill>
                <a:schemeClr val="accent2"/>
              </a:solidFill>
              <a:latin typeface="+mn-lt"/>
            </a:endParaRPr>
          </a:p>
        </p:txBody>
      </p:sp>
      <p:sp>
        <p:nvSpPr>
          <p:cNvPr id="3" name="Θέση περιεχομένου 2">
            <a:extLst>
              <a:ext uri="{FF2B5EF4-FFF2-40B4-BE49-F238E27FC236}">
                <a16:creationId xmlns:a16="http://schemas.microsoft.com/office/drawing/2014/main" xmlns="" id="{77DD9A10-2BE7-8F88-2781-CBD2AE633874}"/>
              </a:ext>
            </a:extLst>
          </p:cNvPr>
          <p:cNvSpPr>
            <a:spLocks noGrp="1"/>
          </p:cNvSpPr>
          <p:nvPr>
            <p:ph idx="1"/>
          </p:nvPr>
        </p:nvSpPr>
        <p:spPr>
          <a:xfrm>
            <a:off x="457200" y="1935480"/>
            <a:ext cx="8229600" cy="4922520"/>
          </a:xfrm>
        </p:spPr>
        <p:txBody>
          <a:bodyPr>
            <a:normAutofit fontScale="92500" lnSpcReduction="10000"/>
          </a:bodyPr>
          <a:lstStyle/>
          <a:p>
            <a:pPr marL="0" indent="0" algn="just">
              <a:buNone/>
            </a:pPr>
            <a:endParaRPr lang="el-GR" sz="2800" dirty="0">
              <a:cs typeface="Arial" pitchFamily="34" charset="0"/>
            </a:endParaRPr>
          </a:p>
          <a:p>
            <a:pPr marL="0" indent="0" algn="just">
              <a:buNone/>
            </a:pPr>
            <a:r>
              <a:rPr lang="el-GR" sz="2800" dirty="0">
                <a:cs typeface="Arial" pitchFamily="34" charset="0"/>
              </a:rPr>
              <a:t>Πρόκειται για κάθε νόμιμη λειτουργία που ασκείται από το κράτος μέσω του κρατικού μηχανισμού και αποβλέπει στην πραγμάτωση των σκοπών του κράτους και την ικανοποίηση του δημοσίου συμφέροντος (</a:t>
            </a:r>
            <a:r>
              <a:rPr lang="el-GR" sz="2800" dirty="0" err="1">
                <a:cs typeface="Arial" pitchFamily="34" charset="0"/>
              </a:rPr>
              <a:t>Μακρυδημήτρης</a:t>
            </a:r>
            <a:r>
              <a:rPr lang="el-GR" sz="2800" dirty="0">
                <a:cs typeface="Arial" pitchFamily="34" charset="0"/>
              </a:rPr>
              <a:t>, 1999).</a:t>
            </a:r>
          </a:p>
          <a:p>
            <a:pPr marL="0" indent="0" algn="just">
              <a:buNone/>
            </a:pPr>
            <a:endParaRPr lang="el-GR" sz="2800" dirty="0">
              <a:cs typeface="Arial" pitchFamily="34" charset="0"/>
            </a:endParaRPr>
          </a:p>
          <a:p>
            <a:pPr marL="0" indent="0" algn="just">
              <a:buNone/>
            </a:pPr>
            <a:r>
              <a:rPr lang="el-GR" sz="2800" dirty="0">
                <a:solidFill>
                  <a:schemeClr val="tx1"/>
                </a:solidFill>
                <a:cs typeface="Arial" pitchFamily="34" charset="0"/>
              </a:rPr>
              <a:t>Είναι το σύνολο των διοικητικών υπηρεσιών που συνδέονται με την εκτελεστική λειτουργία της πολιτείας. Η Δημόσια Διοίκηση αποτελεί </a:t>
            </a:r>
            <a:r>
              <a:rPr lang="el-GR" sz="2800" dirty="0">
                <a:cs typeface="Arial" pitchFamily="34" charset="0"/>
              </a:rPr>
              <a:t>μέρος της εκτελεστικής εξουσίας, </a:t>
            </a:r>
            <a:r>
              <a:rPr lang="el-GR" sz="2800" dirty="0">
                <a:solidFill>
                  <a:schemeClr val="tx1"/>
                </a:solidFill>
                <a:cs typeface="Arial" pitchFamily="34" charset="0"/>
              </a:rPr>
              <a:t>καθώς εκτελεί τη γενική πολιτική της κυβέρνησης.</a:t>
            </a:r>
            <a:endParaRPr lang="el-GR" sz="2800" dirty="0">
              <a:cs typeface="Arial" pitchFamily="34" charset="0"/>
            </a:endParaRPr>
          </a:p>
          <a:p>
            <a:endParaRPr lang="el-GR" dirty="0"/>
          </a:p>
        </p:txBody>
      </p:sp>
    </p:spTree>
    <p:extLst>
      <p:ext uri="{BB962C8B-B14F-4D97-AF65-F5344CB8AC3E}">
        <p14:creationId xmlns:p14="http://schemas.microsoft.com/office/powerpoint/2010/main" xmlns="" val="215932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EF9E1F19-FD3D-D5F1-E456-4A8881C82914}"/>
              </a:ext>
            </a:extLst>
          </p:cNvPr>
          <p:cNvSpPr>
            <a:spLocks noGrp="1"/>
          </p:cNvSpPr>
          <p:nvPr>
            <p:ph idx="1"/>
          </p:nvPr>
        </p:nvSpPr>
        <p:spPr>
          <a:xfrm>
            <a:off x="0" y="116632"/>
            <a:ext cx="9144000" cy="6741368"/>
          </a:xfrm>
        </p:spPr>
        <p:txBody>
          <a:bodyPr>
            <a:normAutofit/>
          </a:bodyPr>
          <a:lstStyle/>
          <a:p>
            <a:pPr marL="0" indent="0">
              <a:lnSpc>
                <a:spcPct val="200000"/>
              </a:lnSpc>
              <a:buNone/>
            </a:pPr>
            <a:r>
              <a:rPr lang="el-GR" dirty="0">
                <a:cs typeface="Arial" pitchFamily="34" charset="0"/>
              </a:rPr>
              <a:t>Οι σκοποί </a:t>
            </a:r>
            <a:r>
              <a:rPr lang="el-GR" dirty="0">
                <a:solidFill>
                  <a:schemeClr val="tx1"/>
                </a:solidFill>
                <a:cs typeface="Arial" pitchFamily="34" charset="0"/>
              </a:rPr>
              <a:t>που οφείλει να εκπληρώνει η Δημόσια Διοίκηση είναι</a:t>
            </a:r>
            <a:r>
              <a:rPr lang="en-US" dirty="0">
                <a:solidFill>
                  <a:schemeClr val="tx1"/>
                </a:solidFill>
                <a:cs typeface="Arial" pitchFamily="34" charset="0"/>
              </a:rPr>
              <a:t>:</a:t>
            </a:r>
          </a:p>
          <a:p>
            <a:pPr>
              <a:lnSpc>
                <a:spcPct val="200000"/>
              </a:lnSpc>
              <a:buFont typeface="Wingdings" panose="05000000000000000000" pitchFamily="2" charset="2"/>
              <a:buChar char="Ø"/>
            </a:pPr>
            <a:r>
              <a:rPr lang="en-US" sz="2800" dirty="0">
                <a:solidFill>
                  <a:schemeClr val="tx1"/>
                </a:solidFill>
                <a:cs typeface="Arial" pitchFamily="34" charset="0"/>
              </a:rPr>
              <a:t>  </a:t>
            </a:r>
            <a:r>
              <a:rPr lang="el-GR" sz="2800" dirty="0">
                <a:cs typeface="Arial" pitchFamily="34" charset="0"/>
              </a:rPr>
              <a:t>Η ε</a:t>
            </a:r>
            <a:r>
              <a:rPr lang="el-GR" sz="2800" dirty="0">
                <a:solidFill>
                  <a:schemeClr val="tx1"/>
                </a:solidFill>
                <a:cs typeface="Arial" pitchFamily="34" charset="0"/>
              </a:rPr>
              <a:t>ξυπηρέτηση των πολιτών</a:t>
            </a:r>
          </a:p>
          <a:p>
            <a:pPr>
              <a:lnSpc>
                <a:spcPct val="200000"/>
              </a:lnSpc>
              <a:buFont typeface="Wingdings" panose="05000000000000000000" pitchFamily="2" charset="2"/>
              <a:buChar char="Ø"/>
            </a:pPr>
            <a:r>
              <a:rPr lang="el-GR" sz="2800" dirty="0">
                <a:solidFill>
                  <a:schemeClr val="tx1"/>
                </a:solidFill>
                <a:cs typeface="Arial" pitchFamily="34" charset="0"/>
              </a:rPr>
              <a:t>  Η ανάπτυξη της χώρας</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του δημόσιου συμφέροντος</a:t>
            </a:r>
            <a:r>
              <a:rPr lang="el-GR" sz="2800" i="1" u="sng" dirty="0">
                <a:solidFill>
                  <a:srgbClr val="FF0000"/>
                </a:solidFill>
                <a:cs typeface="Arial" pitchFamily="34" charset="0"/>
              </a:rPr>
              <a:t> </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της κοινωνικής δικαιοσύνης</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του εκσυγχρονισμού</a:t>
            </a:r>
          </a:p>
          <a:p>
            <a:endParaRPr lang="el-GR" dirty="0"/>
          </a:p>
        </p:txBody>
      </p:sp>
    </p:spTree>
    <p:extLst>
      <p:ext uri="{BB962C8B-B14F-4D97-AF65-F5344CB8AC3E}">
        <p14:creationId xmlns:p14="http://schemas.microsoft.com/office/powerpoint/2010/main" xmlns="" val="190408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fontAlgn="auto" hangingPunct="1">
              <a:spcAft>
                <a:spcPts val="0"/>
              </a:spcAft>
              <a:defRPr/>
            </a:pPr>
            <a:r>
              <a:rPr lang="el-GR" sz="3200" dirty="0"/>
              <a:t>Η ΔΙΑΚΡΙΣΗ ΤΗΣ ΔΙΟΙΚΗΤΙΚΗΣ ΑΡΜΟΔΙΟΤΗΤΑΣ ΣΕ ΔΕΣΜΕΥΜΕΝΗ ΚΑΙ ΔΙΑΚΡΙΤΙΚΗ</a:t>
            </a:r>
          </a:p>
        </p:txBody>
      </p:sp>
      <p:sp>
        <p:nvSpPr>
          <p:cNvPr id="18435" name="Rectangle 3"/>
          <p:cNvSpPr>
            <a:spLocks noGrp="1" noChangeArrowheads="1"/>
          </p:cNvSpPr>
          <p:nvPr>
            <p:ph idx="1"/>
          </p:nvPr>
        </p:nvSpPr>
        <p:spPr/>
        <p:txBody>
          <a:bodyPr/>
          <a:lstStyle/>
          <a:p>
            <a:pPr algn="just" eaLnBrk="1" hangingPunct="1"/>
            <a:endParaRPr lang="el-GR" sz="2800" dirty="0"/>
          </a:p>
          <a:p>
            <a:pPr algn="just" eaLnBrk="1" hangingPunct="1"/>
            <a:r>
              <a:rPr lang="el-GR" sz="2800" dirty="0"/>
              <a:t>Πρόκειται για διάκριση με κριτήριο την ελευθερία των ενεργειών της Διοίκησης.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ctr" eaLnBrk="1" hangingPunct="1"/>
            <a:r>
              <a:rPr lang="el-GR" dirty="0"/>
              <a:t>ΔΕΣΜΕΥΜΕΝΗ ΑΡΜΟΔΙΟΤΗΤΑ</a:t>
            </a:r>
          </a:p>
        </p:txBody>
      </p:sp>
      <p:sp>
        <p:nvSpPr>
          <p:cNvPr id="19459" name="Rectangle 3"/>
          <p:cNvSpPr>
            <a:spLocks noGrp="1" noChangeArrowheads="1"/>
          </p:cNvSpPr>
          <p:nvPr>
            <p:ph idx="1"/>
          </p:nvPr>
        </p:nvSpPr>
        <p:spPr/>
        <p:txBody>
          <a:bodyPr/>
          <a:lstStyle/>
          <a:p>
            <a:pPr algn="just" eaLnBrk="1" hangingPunct="1"/>
            <a:r>
              <a:rPr lang="el-GR" sz="2800" dirty="0"/>
              <a:t>Η διοίκηση οφείλει να εκδώσει την αιτούμενη πράξη, αν </a:t>
            </a:r>
            <a:r>
              <a:rPr lang="el-GR" sz="2800" dirty="0" err="1"/>
              <a:t>εκπληρούνται</a:t>
            </a:r>
            <a:r>
              <a:rPr lang="el-GR" sz="2800" dirty="0"/>
              <a:t> οι προϋποθέσεις που αναφέρονται στην κείμενη νομοθεσία. Έτσι π.χ. οφείλει να εκδώσει σύνταξη, όταν συμπληρώνονται τα όρια ηλικίας και ενσήμων (κατοχύρωση-θεμελίωση).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l-GR" dirty="0"/>
              <a:t>ΔΙΑΚΡΙΤΙΚΗ ΕΥΧΕΡΕΙΑ</a:t>
            </a:r>
          </a:p>
        </p:txBody>
      </p:sp>
      <p:sp>
        <p:nvSpPr>
          <p:cNvPr id="21507" name="Rectangle 3"/>
          <p:cNvSpPr>
            <a:spLocks noGrp="1" noChangeArrowheads="1"/>
          </p:cNvSpPr>
          <p:nvPr>
            <p:ph idx="1"/>
          </p:nvPr>
        </p:nvSpPr>
        <p:spPr/>
        <p:txBody>
          <a:bodyPr/>
          <a:lstStyle/>
          <a:p>
            <a:pPr algn="just" eaLnBrk="1" hangingPunct="1">
              <a:lnSpc>
                <a:spcPct val="80000"/>
              </a:lnSpc>
            </a:pPr>
            <a:r>
              <a:rPr lang="el-GR" sz="2800" dirty="0"/>
              <a:t>Πρόκειται για τη δυνατότητα της διοίκησης να επιλέγει μεταξύ διαφόρων νόμιμων λύσεων, μία απόφαση για το εάν, το χρόνο και τον τρόπο της διοικητικής πράξης.</a:t>
            </a:r>
          </a:p>
          <a:p>
            <a:pPr algn="just" eaLnBrk="1" hangingPunct="1">
              <a:lnSpc>
                <a:spcPct val="80000"/>
              </a:lnSpc>
            </a:pPr>
            <a:r>
              <a:rPr lang="el-GR" sz="2800" dirty="0"/>
              <a:t>Δηλαδή κατά τη διακριτική ευχέρεια το όργανο</a:t>
            </a:r>
            <a:r>
              <a:rPr lang="en-US" sz="2800" dirty="0"/>
              <a:t>:</a:t>
            </a:r>
          </a:p>
          <a:p>
            <a:pPr marL="0" indent="0" algn="just" eaLnBrk="1" hangingPunct="1">
              <a:lnSpc>
                <a:spcPct val="80000"/>
              </a:lnSpc>
              <a:buNone/>
            </a:pPr>
            <a:r>
              <a:rPr lang="el-GR" sz="2800" dirty="0"/>
              <a:t>α) δύναται να εκδώσει την πράξη, </a:t>
            </a:r>
          </a:p>
          <a:p>
            <a:pPr marL="0" indent="0" algn="just" eaLnBrk="1" hangingPunct="1">
              <a:lnSpc>
                <a:spcPct val="80000"/>
              </a:lnSpc>
              <a:buNone/>
            </a:pPr>
            <a:r>
              <a:rPr lang="el-GR" sz="2800" dirty="0"/>
              <a:t>β) εκδίδει την πράξη στο χρόνο που επιλέγει, ή   </a:t>
            </a:r>
          </a:p>
          <a:p>
            <a:pPr marL="0" indent="0" algn="just" eaLnBrk="1" hangingPunct="1">
              <a:lnSpc>
                <a:spcPct val="80000"/>
              </a:lnSpc>
              <a:buNone/>
            </a:pPr>
            <a:r>
              <a:rPr lang="el-GR" sz="2800" dirty="0"/>
              <a:t>γ) επιλέγει μεταξύ εξίσου νόμιμων λύσεων την πράξη που θα εκδώσει.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23528" y="1124744"/>
            <a:ext cx="8363272" cy="5199856"/>
          </a:xfrm>
        </p:spPr>
        <p:txBody>
          <a:bodyPr rtlCol="0">
            <a:normAutofit/>
          </a:bodyPr>
          <a:lstStyle/>
          <a:p>
            <a:pPr marL="274320" indent="-274320" algn="just" eaLnBrk="1" fontAlgn="auto" hangingPunct="1">
              <a:lnSpc>
                <a:spcPct val="90000"/>
              </a:lnSpc>
              <a:spcBef>
                <a:spcPts val="580"/>
              </a:spcBef>
              <a:spcAft>
                <a:spcPts val="0"/>
              </a:spcAft>
              <a:buFont typeface="Arial" pitchFamily="34" charset="0"/>
              <a:buChar char="•"/>
              <a:defRPr/>
            </a:pPr>
            <a:r>
              <a:rPr lang="el-GR" sz="2400" dirty="0"/>
              <a:t>Από τη διατύπωση του νόμου μπορεί να γίνει κατανοητό, αν η διοίκηση πράττει με δέσμια αρμοδιότητα ή με διακριτική ευχέρεια.</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Όταν υπάρχουν ρήματα χρόνου ενεστώτα, συνήθως πρόκειται για δέσμια αρμοδιότητα.  π.χ. η Περιφερειακή Διεύθυνση Εκπαίδευσης </a:t>
            </a:r>
            <a:r>
              <a:rPr lang="el-GR" sz="2400" b="1" dirty="0"/>
              <a:t>κυρώνει</a:t>
            </a:r>
            <a:r>
              <a:rPr lang="el-GR" sz="2400" dirty="0"/>
              <a:t> …</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Όταν όμως στο νόμο υπάρχουν ρήματα όπως «δύναται, επιλέγει ή κρίνει </a:t>
            </a:r>
            <a:r>
              <a:rPr lang="el-GR" sz="2400" dirty="0" err="1"/>
              <a:t>κ.ά</a:t>
            </a:r>
            <a:r>
              <a:rPr lang="el-GR" sz="2400" dirty="0"/>
              <a:t>», τότε η διοίκηση ενεργεί με διακριτική ευχέρεια. </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Αν δεν είναι κατανοητό από τη διατύπωση του νόμου αν υφίσταται δέσμια αρμοδιότητα ή διακριτική ευχέρεια, τότε υπάρχει τεκμήριο υπέρ της δεύτερης.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492896"/>
            <a:ext cx="8229600" cy="1143000"/>
          </a:xfrm>
        </p:spPr>
        <p:txBody>
          <a:bodyPr rtlCol="0">
            <a:normAutofit fontScale="90000"/>
          </a:bodyPr>
          <a:lstStyle/>
          <a:p>
            <a:pPr eaLnBrk="1" fontAlgn="auto" hangingPunct="1">
              <a:spcAft>
                <a:spcPts val="0"/>
              </a:spcAft>
              <a:defRPr/>
            </a:pPr>
            <a:r>
              <a:rPr lang="el-GR" dirty="0"/>
              <a:t/>
            </a:r>
            <a:br>
              <a:rPr lang="el-GR" dirty="0"/>
            </a:br>
            <a:r>
              <a:rPr lang="el-GR" dirty="0"/>
              <a:t/>
            </a:r>
            <a:br>
              <a:rPr lang="el-GR" dirty="0"/>
            </a:br>
            <a:r>
              <a:rPr lang="el-GR" dirty="0"/>
              <a:t/>
            </a:r>
            <a:br>
              <a:rPr lang="el-GR" dirty="0"/>
            </a:br>
            <a:r>
              <a:rPr lang="el-GR" dirty="0"/>
              <a:t/>
            </a:r>
            <a:br>
              <a:rPr lang="el-GR" dirty="0"/>
            </a:br>
            <a:r>
              <a:rPr lang="el-GR" dirty="0"/>
              <a:t>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ΑΡΧΕΣ ΔΙΟΙΚΗΤΙΚΟΥ ΔΙΚΑΙΟΥ</a:t>
            </a:r>
            <a:br>
              <a:rPr lang="el-GR" dirty="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a:xfrm>
            <a:off x="0" y="404664"/>
            <a:ext cx="9144000" cy="1171242"/>
          </a:xfrm>
        </p:spPr>
        <p:txBody>
          <a:bodyPr>
            <a:normAutofit fontScale="90000"/>
          </a:bodyPr>
          <a:lstStyle/>
          <a:p>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t>
            </a:r>
            <a:r>
              <a:rPr lang="el-GR" sz="4400" dirty="0">
                <a:solidFill>
                  <a:srgbClr val="0070C0"/>
                </a:solidFill>
              </a:rPr>
              <a:t>ΚΑΝΟΝΕΣ </a:t>
            </a:r>
            <a:r>
              <a:rPr lang="el-GR" sz="4400" cap="all" dirty="0">
                <a:solidFill>
                  <a:srgbClr val="0070C0"/>
                </a:solidFill>
              </a:rPr>
              <a:t>ΔΙΚΑΙΟΥ-</a:t>
            </a:r>
            <a:r>
              <a:rPr lang="el-GR" sz="4400" cap="all" dirty="0" err="1">
                <a:solidFill>
                  <a:srgbClr val="0070C0"/>
                </a:solidFill>
              </a:rPr>
              <a:t>Αξιωματα</a:t>
            </a:r>
            <a:r>
              <a:rPr lang="el-GR" sz="4400" cap="all" dirty="0">
                <a:solidFill>
                  <a:srgbClr val="0070C0"/>
                </a:solidFill>
              </a:rPr>
              <a:t> </a:t>
            </a:r>
            <a:r>
              <a:rPr lang="el-GR" sz="4400" cap="all" dirty="0" err="1">
                <a:solidFill>
                  <a:srgbClr val="0070C0"/>
                </a:solidFill>
              </a:rPr>
              <a:t>Ιεραρχησης</a:t>
            </a:r>
            <a:endParaRPr lang="el-GR" sz="4400" dirty="0">
              <a:solidFill>
                <a:srgbClr val="0070C0"/>
              </a:solidFill>
            </a:endParaRPr>
          </a:p>
        </p:txBody>
      </p:sp>
      <p:sp>
        <p:nvSpPr>
          <p:cNvPr id="7171" name="2 - Θέση περιεχομένου"/>
          <p:cNvSpPr>
            <a:spLocks noGrp="1"/>
          </p:cNvSpPr>
          <p:nvPr>
            <p:ph idx="1"/>
          </p:nvPr>
        </p:nvSpPr>
        <p:spPr/>
        <p:txBody>
          <a:bodyPr/>
          <a:lstStyle/>
          <a:p>
            <a:pPr algn="just" eaLnBrk="1" hangingPunct="1">
              <a:buFont typeface="Arial" charset="0"/>
              <a:buChar char="•"/>
            </a:pPr>
            <a:r>
              <a:rPr lang="el-GR" dirty="0"/>
              <a:t>Οι κανόνες δικαίου χωρίζονται σε δύο κατηγορίες</a:t>
            </a:r>
            <a:r>
              <a:rPr lang="en-US" dirty="0"/>
              <a:t>:</a:t>
            </a:r>
            <a:r>
              <a:rPr lang="el-GR" dirty="0"/>
              <a:t> </a:t>
            </a:r>
          </a:p>
          <a:p>
            <a:pPr algn="just" eaLnBrk="1" hangingPunct="1">
              <a:buFont typeface="Arial" charset="0"/>
              <a:buChar char="•"/>
            </a:pPr>
            <a:r>
              <a:rPr lang="el-GR" dirty="0"/>
              <a:t>α) σε γραπτούς (π.χ. νόμος) και </a:t>
            </a:r>
          </a:p>
          <a:p>
            <a:pPr algn="just" eaLnBrk="1" hangingPunct="1">
              <a:buFont typeface="Arial" charset="0"/>
              <a:buChar char="•"/>
            </a:pPr>
            <a:r>
              <a:rPr lang="el-GR" dirty="0"/>
              <a:t>β) σε άγραφους(π.χ. έθιμο).</a:t>
            </a:r>
          </a:p>
          <a:p>
            <a:pPr algn="just" eaLnBrk="1" hangingPunct="1">
              <a:buFont typeface="Arial" charset="0"/>
              <a:buChar char="•"/>
            </a:pPr>
            <a:r>
              <a:rPr lang="el-GR" dirty="0"/>
              <a:t>Ανάμεσά τους υφίσταται μία ιεραρχική σχέση, μία σχέση ανώτερου – κατώτερου.  </a:t>
            </a:r>
          </a:p>
          <a:p>
            <a:pPr algn="just" eaLnBrk="1" hangingPunct="1">
              <a:buFont typeface="Arial" charset="0"/>
              <a:buChar char="•"/>
            </a:pPr>
            <a:r>
              <a:rPr lang="el-GR" i="1" dirty="0"/>
              <a:t>Έτσι, το ειδικότερο υπερισχύει του γενικότερου και το νεότερο υπερισχύει του παλαιότερου.</a:t>
            </a:r>
          </a:p>
          <a:p>
            <a:pPr eaLnBrk="1" hangingPunct="1">
              <a:buFont typeface="Arial" charset="0"/>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rtlCol="0">
            <a:noAutofit/>
          </a:bodyPr>
          <a:lstStyle/>
          <a:p>
            <a:pPr algn="ctr" eaLnBrk="1" fontAlgn="auto" hangingPunct="1">
              <a:spcAft>
                <a:spcPts val="0"/>
              </a:spcAft>
              <a:defRPr/>
            </a:pPr>
            <a:r>
              <a:rPr lang="el-GR" sz="4000" dirty="0"/>
              <a:t>ΑΡΧΗ ΝΟΜΙΜΟΤΗΤΑΣ – ΑΡΘΡΟ 25 ΥΚ(2)</a:t>
            </a:r>
          </a:p>
        </p:txBody>
      </p:sp>
      <p:sp>
        <p:nvSpPr>
          <p:cNvPr id="3" name="2 - Θέση περιεχομένου"/>
          <p:cNvSpPr>
            <a:spLocks noGrp="1"/>
          </p:cNvSpPr>
          <p:nvPr>
            <p:ph idx="1"/>
          </p:nvPr>
        </p:nvSpPr>
        <p:spPr>
          <a:xfrm>
            <a:off x="0" y="1196752"/>
            <a:ext cx="9036496" cy="5661248"/>
          </a:xfrm>
        </p:spPr>
        <p:txBody>
          <a:bodyPr rtlCol="0">
            <a:normAutofit fontScale="25000" lnSpcReduction="20000"/>
          </a:bodyPr>
          <a:lstStyle/>
          <a:p>
            <a:pPr marL="274320" indent="-274320" algn="just" eaLnBrk="1" fontAlgn="auto" hangingPunct="1">
              <a:spcBef>
                <a:spcPts val="580"/>
              </a:spcBef>
              <a:spcAft>
                <a:spcPts val="0"/>
              </a:spcAft>
              <a:buFont typeface="Arial" pitchFamily="34" charset="0"/>
              <a:buChar char="•"/>
              <a:defRPr/>
            </a:pPr>
            <a:endParaRPr lang="en-US" sz="56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1. Ο υπάλληλος </a:t>
            </a:r>
            <a:r>
              <a:rPr lang="el-GR" sz="8000" u="sng" dirty="0"/>
              <a:t>είναι υπεύθυνος για την εκτέλεση των καθηκόντων του και τη νομιμότητα των υπηρεσιακών του ενεργειών</a:t>
            </a:r>
            <a:r>
              <a:rPr lang="el-GR" sz="8000" dirty="0"/>
              <a:t>.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2. Ο υπάλληλος οφείλει να υπακούει στις διαταγές των προϊσταμένων του. </a:t>
            </a:r>
            <a:r>
              <a:rPr lang="el-GR" sz="8000" u="sng" dirty="0"/>
              <a:t>Όταν όμως εκτελεί διαταγή, την οποία θεωρεί παράνομη</a:t>
            </a:r>
            <a:r>
              <a:rPr lang="el-GR" sz="8000" dirty="0"/>
              <a:t>, οφείλει, πριν την εκτέλεση, να αναφέρει εγγράφως την αντίθετη γνώμη του και να εκτελέσει τη διαταγή χωρίς υπαίτια καθυστέρηση.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3. </a:t>
            </a:r>
            <a:r>
              <a:rPr lang="el-GR" sz="8000" u="sng" dirty="0"/>
              <a:t>Αν η διαταγή είναι προδήλως αντισυνταγματική ή παράνομη</a:t>
            </a:r>
            <a:r>
              <a:rPr lang="el-GR" sz="8000" dirty="0"/>
              <a:t>, ο υπάλληλος οφείλει να μην την εκτελέσει και να το αναφέρει χωρίς αναβολή.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n-US" sz="8000" dirty="0"/>
              <a:t>4. </a:t>
            </a:r>
            <a:r>
              <a:rPr lang="el-GR" sz="8000" dirty="0" err="1"/>
              <a:t>Οταν</a:t>
            </a:r>
            <a:r>
              <a:rPr lang="el-GR" sz="8000" dirty="0"/>
              <a:t> σε διαταγή, η οποία προδήλως αντίκειται σε διατάξεις νόμων ή κανονιστικών πράξεων, διατυπώνονται επείγοντες και εξαιρετικοί λόγοι γενικότερου συμφέροντος ή όταν, ύστερα από άρνηση υπακοής σε πρώτη διαταγή που προδήλως αντίκειται σε τέτοιες διατάξεις, ακολουθήσει δεύτερη διαταγή που εκθέτει επείγοντες και εξαιρετικούς λόγους γενικότερου συμφέροντος, ο υπάλληλος οφείλει να εκτελέσει τη διαταγή και να αναφέρει συγχρόνως στην προϊσταμένη αρχή εκείνου που τον διέταξε. ….  </a:t>
            </a:r>
            <a:endParaRPr lang="en-US" sz="8000" dirty="0"/>
          </a:p>
          <a:p>
            <a:pPr marL="274320" indent="-274320" eaLnBrk="1" fontAlgn="auto" hangingPunct="1">
              <a:lnSpc>
                <a:spcPct val="120000"/>
              </a:lnSpc>
              <a:spcBef>
                <a:spcPts val="580"/>
              </a:spcBef>
              <a:spcAft>
                <a:spcPts val="0"/>
              </a:spcAft>
              <a:buFont typeface="Arial" pitchFamily="34" charset="0"/>
              <a:buChar char="•"/>
              <a:defRPr/>
            </a:pPr>
            <a:endParaRPr lang="el-GR" sz="8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just">
              <a:spcBef>
                <a:spcPts val="580"/>
              </a:spcBef>
              <a:buFont typeface="Arial" pitchFamily="34" charset="0"/>
              <a:buChar char="•"/>
              <a:defRPr/>
            </a:pPr>
            <a:endParaRPr lang="en-US" sz="2800" dirty="0"/>
          </a:p>
          <a:p>
            <a:pPr algn="just">
              <a:spcBef>
                <a:spcPts val="580"/>
              </a:spcBef>
              <a:buFont typeface="Arial" pitchFamily="34" charset="0"/>
              <a:buChar char="•"/>
              <a:defRPr/>
            </a:pPr>
            <a:r>
              <a:rPr lang="el-GR" sz="2800" dirty="0"/>
              <a:t>4. </a:t>
            </a:r>
            <a:r>
              <a:rPr lang="el-GR" sz="2200" dirty="0"/>
              <a:t>Αν ο υπάλληλος έχει αντίθετη γνώμη για εντελλόμενη ενέργεια, για την οποία είναι αναγκαία η προσυπογραφή ή η θεώρηση του, οφείλει να τη διατυπώσει εγγράφως για να απαλλαγεί από την ευθύνη. Εάν παραλείπει την προσυπογραφή ή θεώρηση, θεωρείται ότι προσυπέγραψε ή θεώρησε.</a:t>
            </a:r>
            <a:endParaRPr lang="en-US" sz="2200" dirty="0"/>
          </a:p>
          <a:p>
            <a:pPr algn="just">
              <a:spcBef>
                <a:spcPts val="580"/>
              </a:spcBef>
              <a:buNone/>
              <a:defRPr/>
            </a:pPr>
            <a:r>
              <a:rPr lang="el-GR" sz="2200" dirty="0"/>
              <a:t>  </a:t>
            </a:r>
            <a:endParaRPr lang="en-US" sz="2200" dirty="0"/>
          </a:p>
          <a:p>
            <a:pPr algn="just">
              <a:spcBef>
                <a:spcPts val="580"/>
              </a:spcBef>
              <a:buFont typeface="Arial" pitchFamily="34" charset="0"/>
              <a:buChar char="•"/>
              <a:defRPr/>
            </a:pPr>
            <a:r>
              <a:rPr lang="el-GR" sz="2200" dirty="0"/>
              <a:t>5. Οι προϊστάμενοι όλων των βαθμίδων οφείλουν να προσυπογράφουν τα έγγραφα που ανήκουν στην αρμοδιότητα τους και εκδίδονται με την υπογραφή του προϊσταμένου τους. Αν διαφωνούν, οφείλουν να διατυπώσουν εγγράφως τις τυχόν αντιρρήσεις τους. Αν παραλείψουν να προσυπογράψουν το έγγραφο, θεωρείται ότι το προσυπέγραψαν.</a:t>
            </a:r>
            <a:endParaRPr lang="en-US" sz="2200" dirty="0"/>
          </a:p>
          <a:p>
            <a:pPr algn="just">
              <a:spcBef>
                <a:spcPts val="580"/>
              </a:spcBef>
              <a:buNone/>
              <a:defRPr/>
            </a:pPr>
            <a:r>
              <a:rPr lang="el-GR" sz="2200" dirty="0"/>
              <a:t> </a:t>
            </a:r>
            <a:endParaRPr lang="en-US" sz="2200" dirty="0"/>
          </a:p>
          <a:p>
            <a:pPr algn="just">
              <a:spcBef>
                <a:spcPts val="580"/>
              </a:spcBef>
              <a:buFont typeface="Arial" pitchFamily="34" charset="0"/>
              <a:buChar char="•"/>
              <a:defRPr/>
            </a:pPr>
            <a:r>
              <a:rPr lang="el-GR" sz="2200" dirty="0"/>
              <a:t>6. Ο υπάλληλος δεν έχει το δικαίωμα να αρνηθεί τη σύνταξη, με κάθε μέσο, εγγράφου για θέμα της αρμοδιότητας του, εφόσον διαταχθεί γι' αυτό από οποιονδήποτε από τους προϊσταμένους του. Αν διαφωνεί με το περιεχόμενο του εγγράφου, εφαρμόζεται η παρ. 4 του παρόντος άρθρου.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7544" y="0"/>
            <a:ext cx="8229600" cy="1143000"/>
          </a:xfrm>
        </p:spPr>
        <p:txBody>
          <a:bodyPr/>
          <a:lstStyle/>
          <a:p>
            <a:pPr algn="ctr" eaLnBrk="1" hangingPunct="1"/>
            <a:r>
              <a:rPr lang="el-GR" b="1" dirty="0">
                <a:solidFill>
                  <a:srgbClr val="92D050"/>
                </a:solidFill>
              </a:rPr>
              <a:t>ΑΡΧΗ ΙΣΟΤΗΤΑΣ</a:t>
            </a:r>
          </a:p>
        </p:txBody>
      </p:sp>
      <p:sp>
        <p:nvSpPr>
          <p:cNvPr id="23555" name="Rectangle 3"/>
          <p:cNvSpPr>
            <a:spLocks noGrp="1" noChangeArrowheads="1"/>
          </p:cNvSpPr>
          <p:nvPr>
            <p:ph idx="1"/>
          </p:nvPr>
        </p:nvSpPr>
        <p:spPr>
          <a:xfrm>
            <a:off x="0" y="1052736"/>
            <a:ext cx="9144000" cy="5805264"/>
          </a:xfrm>
        </p:spPr>
        <p:txBody>
          <a:bodyPr rtlCol="0">
            <a:normAutofit/>
          </a:bodyPr>
          <a:lstStyle/>
          <a:p>
            <a:pPr marL="274320" indent="-274320" algn="just" eaLnBrk="1" fontAlgn="auto" hangingPunct="1">
              <a:lnSpc>
                <a:spcPct val="90000"/>
              </a:lnSpc>
              <a:spcBef>
                <a:spcPts val="580"/>
              </a:spcBef>
              <a:spcAft>
                <a:spcPts val="0"/>
              </a:spcAft>
              <a:buFont typeface="Arial" pitchFamily="34" charset="0"/>
              <a:buChar char="•"/>
              <a:defRPr/>
            </a:pPr>
            <a:endParaRPr lang="en-US" sz="2400" dirty="0"/>
          </a:p>
          <a:p>
            <a:pPr marL="274320" indent="-274320" algn="just" eaLnBrk="1" fontAlgn="auto" hangingPunct="1">
              <a:lnSpc>
                <a:spcPct val="90000"/>
              </a:lnSpc>
              <a:spcBef>
                <a:spcPts val="580"/>
              </a:spcBef>
              <a:spcAft>
                <a:spcPts val="0"/>
              </a:spcAft>
              <a:buFont typeface="Arial" pitchFamily="34" charset="0"/>
              <a:buChar char="•"/>
              <a:defRPr/>
            </a:pPr>
            <a:r>
              <a:rPr lang="el-GR" sz="2400" dirty="0"/>
              <a:t>Η ισότητα οφείλει να είναι αναλογική  δηλαδή η διοίκηση να αντιμετωπίζει με όμοιο τρόπο τους όμοιους και με ανόμοιο τρόπο τους ανόμοιους.  </a:t>
            </a:r>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a:p>
            <a:pPr marL="274320" indent="-274320" algn="just" eaLnBrk="1" fontAlgn="auto" hangingPunct="1">
              <a:lnSpc>
                <a:spcPct val="90000"/>
              </a:lnSpc>
              <a:spcBef>
                <a:spcPts val="580"/>
              </a:spcBef>
              <a:spcAft>
                <a:spcPts val="0"/>
              </a:spcAft>
              <a:buFont typeface="Arial" pitchFamily="34" charset="0"/>
              <a:buChar char="•"/>
              <a:defRPr/>
            </a:pPr>
            <a:r>
              <a:rPr lang="el-GR" sz="2400" dirty="0"/>
              <a:t>Ο δημόσιος υπάλληλος σέβεται την αρχή της ισότητας και αντιμετωπίζει τους ευρισκόμενους στην ίδια κατάσταση με τον ίδιο τρόπο, αποφεύγοντας κάθε ενέργεια που μπορεί να χαρακτηρισθεί αθέμιτη διακριτική μεταχείριση. [Ν. 3528/2007 άρθρο 27 παρ. 3]</a:t>
            </a:r>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85000" lnSpcReduction="20000"/>
          </a:bodyPr>
          <a:lstStyle/>
          <a:p>
            <a:pPr algn="ctr">
              <a:buNone/>
            </a:pPr>
            <a:endParaRPr lang="el-GR" b="1" dirty="0"/>
          </a:p>
          <a:p>
            <a:pPr algn="ctr">
              <a:buNone/>
            </a:pPr>
            <a:r>
              <a:rPr lang="el-GR" b="1" dirty="0"/>
              <a:t>Εχεμύθεια – εμπιστευτικότητα – απόρρητο</a:t>
            </a:r>
          </a:p>
          <a:p>
            <a:pPr algn="ctr">
              <a:buNone/>
            </a:pPr>
            <a:endParaRPr lang="el-GR" dirty="0"/>
          </a:p>
          <a:p>
            <a:pPr algn="just"/>
            <a:r>
              <a:rPr lang="el-GR" dirty="0"/>
              <a:t>Ο δημόσιος υπάλληλος φροντίζει να διασφαλίζει την εμπιστευτικότητα των πληροφοριών που χειρίζεται σε κάθε περίπτωση, και ιδιαίτερα όταν χρησιμοποιεί νέες τεχνολογίες πληροφορικής και επικοινωνίας.  [Ν. 3528/2007 άρθρο 26].</a:t>
            </a:r>
          </a:p>
          <a:p>
            <a:pPr algn="just">
              <a:buNone/>
            </a:pPr>
            <a:r>
              <a:rPr lang="el-GR" dirty="0"/>
              <a:t> </a:t>
            </a:r>
          </a:p>
          <a:p>
            <a:pPr algn="just"/>
            <a:r>
              <a:rPr lang="el-GR" dirty="0"/>
              <a:t>Δεν δημοσιοποιεί πληροφορίες που αφορούν την ιδιωτική και οικογενειακή ζωή των πολιτών (ή άλλα ευαίσθητα προσωπικά δεδομένα), τις οποίες κατέχει λόγω της υπηρεσιακής του θέσης.   [Ν. 2690/1999 άρθρο 5 παρ. 3 και Ν. 2472/1997] .</a:t>
            </a:r>
          </a:p>
          <a:p>
            <a:pPr algn="just">
              <a:buNone/>
            </a:pPr>
            <a:endParaRPr lang="el-GR" dirty="0"/>
          </a:p>
          <a:p>
            <a:pPr algn="just"/>
            <a:r>
              <a:rPr lang="el-GR" dirty="0"/>
              <a:t>Όταν ο πολίτης αιτείται απόρρητες πληροφορίες, ο υπάλληλος οφείλει να του εξηγήσει τους λόγους που δεν επιτρέπουν την πρόσβαση/χορήγηση των πληροφοριών αυτών με αναφορά στις κείμενες διατάξεις. </a:t>
            </a:r>
          </a:p>
          <a:p>
            <a:pPr algn="just">
              <a:buNone/>
            </a:pPr>
            <a:endParaRPr lang="el-GR" dirty="0"/>
          </a:p>
          <a:p>
            <a:pPr algn="just"/>
            <a:r>
              <a:rPr lang="el-GR" dirty="0"/>
              <a:t>Ο δημόσιος υπάλληλος προσφέρει υπηρεσίες ηλεκτρονικής διακυβέρνησης με σεβασμό στην προστασία των προσωπικών δεδομένων και της </a:t>
            </a:r>
            <a:r>
              <a:rPr lang="el-GR" dirty="0" err="1"/>
              <a:t>ιδιωτικότητας</a:t>
            </a:r>
            <a:r>
              <a:rPr lang="el-GR" dirty="0"/>
              <a:t> (πρβ. </a:t>
            </a:r>
            <a:r>
              <a:rPr lang="el-GR" b="0" i="0" dirty="0">
                <a:effectLst/>
              </a:rPr>
              <a:t>Γενικός Κανονισμός για την Προστασία των Δεδομένων 2016/679)</a:t>
            </a:r>
            <a:r>
              <a:rPr lang="el-GR" dirty="0"/>
              <a:t>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ctr" eaLnBrk="1" fontAlgn="auto" hangingPunct="1">
              <a:spcAft>
                <a:spcPts val="0"/>
              </a:spcAft>
              <a:defRPr/>
            </a:pPr>
            <a:r>
              <a:rPr lang="el-GR" sz="4000" b="1" dirty="0">
                <a:solidFill>
                  <a:srgbClr val="92D050"/>
                </a:solidFill>
              </a:rPr>
              <a:t>ΕΛΕΓΧΟΣ ΤΗΣ ΔΗΜΟΣΙΑΣ ΔΙΟΙΚΗΣΗΣ</a:t>
            </a:r>
          </a:p>
        </p:txBody>
      </p:sp>
      <p:sp>
        <p:nvSpPr>
          <p:cNvPr id="38915" name="Rectangle 3"/>
          <p:cNvSpPr>
            <a:spLocks noGrp="1" noChangeArrowheads="1"/>
          </p:cNvSpPr>
          <p:nvPr>
            <p:ph idx="1"/>
          </p:nvPr>
        </p:nvSpPr>
        <p:spPr/>
        <p:txBody>
          <a:bodyPr/>
          <a:lstStyle/>
          <a:p>
            <a:pPr algn="just" eaLnBrk="1" hangingPunct="1">
              <a:lnSpc>
                <a:spcPct val="90000"/>
              </a:lnSpc>
            </a:pPr>
            <a:endParaRPr lang="el-GR" dirty="0"/>
          </a:p>
          <a:p>
            <a:pPr algn="just" eaLnBrk="1" hangingPunct="1">
              <a:lnSpc>
                <a:spcPct val="90000"/>
              </a:lnSpc>
            </a:pPr>
            <a:endParaRPr lang="el-GR" dirty="0"/>
          </a:p>
          <a:p>
            <a:pPr algn="just" eaLnBrk="1" hangingPunct="1">
              <a:lnSpc>
                <a:spcPct val="90000"/>
              </a:lnSpc>
            </a:pPr>
            <a:r>
              <a:rPr lang="el-GR" dirty="0"/>
              <a:t>Η διοίκηση ελέγχεται για το αν τηρεί την αρχή της νομιμότητας </a:t>
            </a:r>
          </a:p>
          <a:p>
            <a:pPr marL="0" indent="0" algn="just" eaLnBrk="1" hangingPunct="1">
              <a:lnSpc>
                <a:spcPct val="90000"/>
              </a:lnSpc>
              <a:buNone/>
            </a:pPr>
            <a:r>
              <a:rPr lang="el-GR" dirty="0"/>
              <a:t>    α)διοικητικά, </a:t>
            </a:r>
          </a:p>
          <a:p>
            <a:pPr marL="0" indent="0" algn="just" eaLnBrk="1" hangingPunct="1">
              <a:lnSpc>
                <a:spcPct val="90000"/>
              </a:lnSpc>
              <a:buNone/>
            </a:pPr>
            <a:r>
              <a:rPr lang="el-GR" dirty="0"/>
              <a:t>    β)δικαστικά και </a:t>
            </a:r>
          </a:p>
          <a:p>
            <a:pPr marL="0" indent="0" algn="just" eaLnBrk="1" hangingPunct="1">
              <a:lnSpc>
                <a:spcPct val="90000"/>
              </a:lnSpc>
              <a:buNone/>
            </a:pPr>
            <a:r>
              <a:rPr lang="el-GR" dirty="0"/>
              <a:t>    γ)από ανεξάρτητες αρχές.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79512" y="704088"/>
            <a:ext cx="8640960" cy="1143000"/>
          </a:xfrm>
        </p:spPr>
        <p:txBody>
          <a:bodyPr>
            <a:normAutofit fontScale="90000"/>
          </a:bodyPr>
          <a:lstStyle/>
          <a:p>
            <a:pPr algn="ctr" eaLnBrk="1" hangingPunct="1"/>
            <a:r>
              <a:rPr lang="el-GR" dirty="0"/>
              <a:t>ΕΛΕΓΧΟΣ ΣΤΗ ΔΗΜΟΣΙΑ ΔΙΟΙΚΗΣΗ</a:t>
            </a:r>
          </a:p>
        </p:txBody>
      </p:sp>
      <p:sp>
        <p:nvSpPr>
          <p:cNvPr id="41987" name="Rectangle 3"/>
          <p:cNvSpPr>
            <a:spLocks noGrp="1" noChangeArrowheads="1"/>
          </p:cNvSpPr>
          <p:nvPr>
            <p:ph idx="1"/>
          </p:nvPr>
        </p:nvSpPr>
        <p:spPr/>
        <p:txBody>
          <a:bodyPr/>
          <a:lstStyle/>
          <a:p>
            <a:pPr marL="0" indent="0" algn="just" eaLnBrk="1" hangingPunct="1">
              <a:lnSpc>
                <a:spcPct val="90000"/>
              </a:lnSpc>
              <a:buNone/>
            </a:pPr>
            <a:r>
              <a:rPr lang="el-GR" sz="2400" dirty="0"/>
              <a:t> Ο έλεγχος στη Δημόσια Διοίκηση διακρίνεται σε εσωτερικό και εξωτερικό.</a:t>
            </a:r>
          </a:p>
          <a:p>
            <a:pPr marL="0" indent="0" algn="just" eaLnBrk="1" hangingPunct="1">
              <a:lnSpc>
                <a:spcPct val="90000"/>
              </a:lnSpc>
              <a:buNone/>
            </a:pPr>
            <a:r>
              <a:rPr lang="el-GR" sz="2400" dirty="0"/>
              <a:t>Ο εσωτερικός έλεγχος διακρίνεται σε</a:t>
            </a:r>
            <a:r>
              <a:rPr lang="en-US" sz="2400" dirty="0"/>
              <a:t>:</a:t>
            </a:r>
            <a:r>
              <a:rPr lang="el-GR" sz="2400" dirty="0"/>
              <a:t> </a:t>
            </a:r>
          </a:p>
          <a:p>
            <a:pPr marL="0" indent="0" algn="just" eaLnBrk="1" hangingPunct="1">
              <a:lnSpc>
                <a:spcPct val="90000"/>
              </a:lnSpc>
              <a:buNone/>
            </a:pPr>
            <a:r>
              <a:rPr lang="el-GR" sz="2400" dirty="0"/>
              <a:t>Α) ιεραρχικό, </a:t>
            </a:r>
          </a:p>
          <a:p>
            <a:pPr marL="0" indent="0" algn="just" eaLnBrk="1" hangingPunct="1">
              <a:lnSpc>
                <a:spcPct val="90000"/>
              </a:lnSpc>
              <a:buNone/>
            </a:pPr>
            <a:r>
              <a:rPr lang="el-GR" sz="2400" dirty="0"/>
              <a:t>Β) </a:t>
            </a:r>
            <a:r>
              <a:rPr lang="el-GR" sz="2400" dirty="0" err="1"/>
              <a:t>ενδικοφανή</a:t>
            </a:r>
            <a:r>
              <a:rPr lang="el-GR" sz="2400" dirty="0"/>
              <a:t>, </a:t>
            </a:r>
          </a:p>
          <a:p>
            <a:pPr marL="0" indent="0" algn="just" eaLnBrk="1" hangingPunct="1">
              <a:lnSpc>
                <a:spcPct val="90000"/>
              </a:lnSpc>
              <a:buNone/>
            </a:pPr>
            <a:r>
              <a:rPr lang="el-GR" sz="2400" dirty="0"/>
              <a:t>Γ) δημοσιονομικό και </a:t>
            </a:r>
          </a:p>
          <a:p>
            <a:pPr marL="0" indent="0" algn="just" eaLnBrk="1" hangingPunct="1">
              <a:lnSpc>
                <a:spcPct val="90000"/>
              </a:lnSpc>
              <a:buNone/>
            </a:pPr>
            <a:r>
              <a:rPr lang="el-GR" sz="2400" dirty="0"/>
              <a:t>Δ) έλεγχο από ειδικό όργανο εσωτερικού ελέγχου.</a:t>
            </a:r>
          </a:p>
          <a:p>
            <a:pPr marL="0" indent="0" algn="just" eaLnBrk="1" hangingPunct="1">
              <a:lnSpc>
                <a:spcPct val="90000"/>
              </a:lnSpc>
              <a:buNone/>
            </a:pPr>
            <a:r>
              <a:rPr lang="el-GR" sz="2400" dirty="0"/>
              <a:t>Ο εξωτερικός διακρίνεται σε</a:t>
            </a:r>
            <a:r>
              <a:rPr lang="en-US" sz="2400" dirty="0"/>
              <a:t>:</a:t>
            </a:r>
            <a:r>
              <a:rPr lang="el-GR" sz="2400" dirty="0"/>
              <a:t> </a:t>
            </a:r>
          </a:p>
          <a:p>
            <a:pPr marL="0" indent="0" algn="just" eaLnBrk="1" hangingPunct="1">
              <a:lnSpc>
                <a:spcPct val="90000"/>
              </a:lnSpc>
              <a:buNone/>
            </a:pPr>
            <a:r>
              <a:rPr lang="el-GR" sz="2400" dirty="0"/>
              <a:t>Α) κοινοβουλευτικό, </a:t>
            </a:r>
          </a:p>
          <a:p>
            <a:pPr marL="0" indent="0" algn="just" eaLnBrk="1" hangingPunct="1">
              <a:lnSpc>
                <a:spcPct val="90000"/>
              </a:lnSpc>
              <a:buNone/>
            </a:pPr>
            <a:r>
              <a:rPr lang="el-GR" sz="2400" dirty="0"/>
              <a:t>Β) δικαστικό και </a:t>
            </a:r>
          </a:p>
          <a:p>
            <a:pPr marL="0" indent="0" algn="just" eaLnBrk="1" hangingPunct="1">
              <a:lnSpc>
                <a:spcPct val="90000"/>
              </a:lnSpc>
              <a:buNone/>
            </a:pPr>
            <a:r>
              <a:rPr lang="el-GR" sz="2400" dirty="0"/>
              <a:t>Γ) έλεγχο από ανεξάρτητες διοικητικές αρχές.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algn="ctr" eaLnBrk="1" hangingPunct="1"/>
            <a:r>
              <a:rPr lang="el-GR" b="1" dirty="0">
                <a:solidFill>
                  <a:srgbClr val="92D050"/>
                </a:solidFill>
              </a:rPr>
              <a:t>ΠΥΡΑΜΙΔΑ ΔΙΚΑΙΟΥ</a:t>
            </a:r>
          </a:p>
        </p:txBody>
      </p:sp>
      <p:sp>
        <p:nvSpPr>
          <p:cNvPr id="8195" name="2 - Θέση περιεχομένου"/>
          <p:cNvSpPr>
            <a:spLocks noGrp="1"/>
          </p:cNvSpPr>
          <p:nvPr>
            <p:ph idx="1"/>
          </p:nvPr>
        </p:nvSpPr>
        <p:spPr/>
        <p:txBody>
          <a:bodyPr/>
          <a:lstStyle/>
          <a:p>
            <a:pPr algn="ctr" eaLnBrk="1" hangingPunct="1"/>
            <a:endParaRPr lang="en-US" dirty="0"/>
          </a:p>
          <a:p>
            <a:pPr algn="ctr" eaLnBrk="1" hangingPunct="1"/>
            <a:endParaRPr lang="en-US" dirty="0"/>
          </a:p>
          <a:p>
            <a:pPr algn="ctr"/>
            <a:r>
              <a:rPr lang="el-GR" dirty="0"/>
              <a:t>ΔΙΕΘΝΕΣ ΔΙΚΑΙΟ</a:t>
            </a:r>
          </a:p>
          <a:p>
            <a:pPr algn="ctr" eaLnBrk="1" hangingPunct="1"/>
            <a:r>
              <a:rPr lang="el-GR" dirty="0"/>
              <a:t>ΕΥΡΩΠΑΪΚΟ ΚΟΙΝΟΤΙΚΟ ΔΙΚΑΙΟ</a:t>
            </a:r>
          </a:p>
          <a:p>
            <a:pPr algn="ctr" eaLnBrk="1" hangingPunct="1"/>
            <a:r>
              <a:rPr lang="el-GR" dirty="0"/>
              <a:t>ΣΥΝΤΑΓΜΑ</a:t>
            </a:r>
          </a:p>
          <a:p>
            <a:pPr algn="ctr" eaLnBrk="1" hangingPunct="1"/>
            <a:r>
              <a:rPr lang="el-GR" dirty="0"/>
              <a:t>ΔΙΕΘΝΕΙΣ ΣΥΜΒΑΣΕΙΣ</a:t>
            </a:r>
          </a:p>
          <a:p>
            <a:pPr algn="ctr" eaLnBrk="1" hangingPunct="1"/>
            <a:r>
              <a:rPr lang="el-GR" dirty="0"/>
              <a:t>ΝΟΜΟΙ</a:t>
            </a:r>
          </a:p>
          <a:p>
            <a:pPr algn="ctr" eaLnBrk="1" hangingPunct="1"/>
            <a:r>
              <a:rPr lang="el-GR" cap="all" dirty="0" err="1"/>
              <a:t>ΔιοικητικΕΣ</a:t>
            </a:r>
            <a:r>
              <a:rPr lang="el-GR" cap="all" dirty="0"/>
              <a:t> </a:t>
            </a:r>
            <a:r>
              <a:rPr lang="el-GR" cap="all" dirty="0" err="1"/>
              <a:t>αρχΕΣ</a:t>
            </a:r>
            <a:endParaRPr lang="el-GR" cap="al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F565686-2D36-A0E6-2DDB-EB3973EB61F7}"/>
              </a:ext>
            </a:extLst>
          </p:cNvPr>
          <p:cNvSpPr>
            <a:spLocks noGrp="1"/>
          </p:cNvSpPr>
          <p:nvPr>
            <p:ph idx="1"/>
          </p:nvPr>
        </p:nvSpPr>
        <p:spPr>
          <a:xfrm>
            <a:off x="0" y="-15208"/>
            <a:ext cx="9144000" cy="6873207"/>
          </a:xfrm>
        </p:spPr>
        <p:txBody>
          <a:bodyPr/>
          <a:lstStyle/>
          <a:p>
            <a:endParaRPr lang="el-GR" sz="2800" b="1" dirty="0">
              <a:latin typeface="Arial" pitchFamily="34" charset="0"/>
              <a:cs typeface="Arial" pitchFamily="34" charset="0"/>
            </a:endParaRPr>
          </a:p>
          <a:p>
            <a:endParaRPr lang="el-GR" sz="2800" b="1" dirty="0">
              <a:latin typeface="Arial" pitchFamily="34" charset="0"/>
              <a:cs typeface="Arial" pitchFamily="34" charset="0"/>
            </a:endParaRPr>
          </a:p>
          <a:p>
            <a:pPr algn="just"/>
            <a:r>
              <a:rPr lang="el-GR" sz="2800" b="1" dirty="0">
                <a:latin typeface="Arial" pitchFamily="34" charset="0"/>
                <a:cs typeface="Arial" pitchFamily="34" charset="0"/>
              </a:rPr>
              <a:t> </a:t>
            </a:r>
            <a:r>
              <a:rPr lang="el-GR" sz="3600" dirty="0">
                <a:cs typeface="Arial" pitchFamily="34" charset="0"/>
              </a:rPr>
              <a:t>Άρθρο 287, παρ.1 του Συντάγματος</a:t>
            </a:r>
            <a:r>
              <a:rPr lang="en-US" sz="3600" dirty="0">
                <a:cs typeface="Arial" pitchFamily="34" charset="0"/>
              </a:rPr>
              <a:t>: </a:t>
            </a:r>
            <a:r>
              <a:rPr lang="el-GR" sz="3600" dirty="0">
                <a:cs typeface="Arial" pitchFamily="34" charset="0"/>
              </a:rPr>
              <a:t>      «Οι γενικά παραδεδεγμένοι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αναπόσπαστο μέρος του εσωτερικού ελληνικού δικαίου και υπερισχύουν από κάθε άλλη αντίθετη διάταξη νόμου..».</a:t>
            </a:r>
            <a:endParaRPr lang="el-GR" sz="3600" dirty="0"/>
          </a:p>
        </p:txBody>
      </p:sp>
    </p:spTree>
    <p:extLst>
      <p:ext uri="{BB962C8B-B14F-4D97-AF65-F5344CB8AC3E}">
        <p14:creationId xmlns:p14="http://schemas.microsoft.com/office/powerpoint/2010/main" xmlns="" val="385309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algn="ctr" eaLnBrk="1" hangingPunct="1"/>
            <a:r>
              <a:rPr lang="el-GR" dirty="0"/>
              <a:t>ΣΥΝΤΑΓΜΑ</a:t>
            </a:r>
          </a:p>
        </p:txBody>
      </p:sp>
      <p:sp>
        <p:nvSpPr>
          <p:cNvPr id="3" name="2 - Θέση περιεχομένου"/>
          <p:cNvSpPr>
            <a:spLocks noGrp="1"/>
          </p:cNvSpPr>
          <p:nvPr>
            <p:ph idx="1"/>
          </p:nvPr>
        </p:nvSpPr>
        <p:spPr/>
        <p:txBody>
          <a:bodyPr rtlCol="0">
            <a:noAutofit/>
          </a:bodyPr>
          <a:lstStyle/>
          <a:p>
            <a:pPr algn="just">
              <a:lnSpc>
                <a:spcPct val="150000"/>
              </a:lnSpc>
              <a:buFont typeface="Wingdings" pitchFamily="2" charset="2"/>
              <a:buChar char="v"/>
            </a:pPr>
            <a:r>
              <a:rPr lang="el-GR" sz="2000" b="1" dirty="0">
                <a:cs typeface="Arial" pitchFamily="34" charset="0"/>
              </a:rPr>
              <a:t> </a:t>
            </a:r>
            <a:r>
              <a:rPr lang="el-GR" sz="2400" dirty="0">
                <a:cs typeface="Arial" pitchFamily="34" charset="0"/>
              </a:rPr>
              <a:t>Πρόκειται για τον γραπτό θεμελιώδη νόμο του Κράτους.</a:t>
            </a:r>
          </a:p>
          <a:p>
            <a:pPr algn="just">
              <a:lnSpc>
                <a:spcPct val="150000"/>
              </a:lnSpc>
              <a:buFont typeface="Wingdings" pitchFamily="2" charset="2"/>
              <a:buChar char="v"/>
            </a:pPr>
            <a:r>
              <a:rPr lang="el-GR" sz="2400" dirty="0">
                <a:cs typeface="Arial" pitchFamily="34" charset="0"/>
              </a:rPr>
              <a:t>  Βρίσκεται στην κορυφή της ιεραρχίας των κανόνων, που σημαίνει ότι οι τυπικά κατώτεροι νόμοι και προεδρικά διατάγματα που ψηφίζονται πρέπει να συμφωνούν με το Σύνταγμα (</a:t>
            </a:r>
            <a:r>
              <a:rPr lang="el-GR" sz="2400" dirty="0" err="1">
                <a:cs typeface="Arial" pitchFamily="34" charset="0"/>
              </a:rPr>
              <a:t>Δαγτόγλου</a:t>
            </a:r>
            <a:r>
              <a:rPr lang="el-GR" sz="2400" dirty="0">
                <a:cs typeface="Arial" pitchFamily="34" charset="0"/>
              </a:rPr>
              <a:t>, 2004).</a:t>
            </a:r>
          </a:p>
          <a:p>
            <a:pPr algn="just">
              <a:lnSpc>
                <a:spcPct val="150000"/>
              </a:lnSpc>
              <a:buFont typeface="Wingdings" pitchFamily="2" charset="2"/>
              <a:buChar char="v"/>
            </a:pPr>
            <a:r>
              <a:rPr lang="el-GR" sz="2400" dirty="0"/>
              <a:t>Θεμελιώνει την αρχή της διάκρισης των λειτουργιών, του κράτους δικαίου και του κοινωνικού κράτους.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991D438-365F-5733-0375-C3DF8E092660}"/>
              </a:ext>
            </a:extLst>
          </p:cNvPr>
          <p:cNvSpPr>
            <a:spLocks noGrp="1"/>
          </p:cNvSpPr>
          <p:nvPr>
            <p:ph idx="1"/>
          </p:nvPr>
        </p:nvSpPr>
        <p:spPr>
          <a:xfrm>
            <a:off x="-35596" y="0"/>
            <a:ext cx="9072091" cy="6858000"/>
          </a:xfrm>
        </p:spPr>
        <p:txBody>
          <a:bodyPr>
            <a:normAutofit/>
          </a:bodyPr>
          <a:lstStyle/>
          <a:p>
            <a:pPr marL="0" indent="0" algn="just" eaLnBrk="1" fontAlgn="auto" hangingPunct="1">
              <a:spcBef>
                <a:spcPts val="580"/>
              </a:spcBef>
              <a:spcAft>
                <a:spcPts val="0"/>
              </a:spcAft>
              <a:buNone/>
              <a:defRPr/>
            </a:pPr>
            <a:r>
              <a:rPr lang="el-GR" sz="2800" dirty="0"/>
              <a:t>     </a:t>
            </a:r>
          </a:p>
          <a:p>
            <a:pPr marL="0" indent="0" algn="just" eaLnBrk="1" fontAlgn="auto" hangingPunct="1">
              <a:spcBef>
                <a:spcPts val="580"/>
              </a:spcBef>
              <a:spcAft>
                <a:spcPts val="0"/>
              </a:spcAft>
              <a:buNone/>
              <a:defRPr/>
            </a:pPr>
            <a:r>
              <a:rPr lang="el-GR" sz="2800" dirty="0"/>
              <a:t>    Παράλληλα εισάγει</a:t>
            </a:r>
            <a:r>
              <a:rPr lang="en-US" sz="2800" dirty="0"/>
              <a:t>:</a:t>
            </a:r>
            <a:r>
              <a:rPr lang="el-GR" sz="2800" dirty="0">
                <a:cs typeface="Arial" pitchFamily="34" charset="0"/>
              </a:rPr>
              <a:t> </a:t>
            </a:r>
          </a:p>
          <a:p>
            <a:pPr marL="274320" indent="-274320" algn="just" eaLnBrk="1" fontAlgn="auto" hangingPunct="1">
              <a:spcBef>
                <a:spcPts val="580"/>
              </a:spcBef>
              <a:spcAft>
                <a:spcPts val="0"/>
              </a:spcAft>
              <a:buFont typeface="Arial" pitchFamily="34" charset="0"/>
              <a:buChar char="•"/>
              <a:defRPr/>
            </a:pPr>
            <a:endParaRPr lang="el-GR" sz="2800" dirty="0">
              <a:cs typeface="Arial" pitchFamily="34" charset="0"/>
            </a:endParaRPr>
          </a:p>
          <a:p>
            <a:pPr algn="just" eaLnBrk="1" fontAlgn="auto" hangingPunct="1">
              <a:spcBef>
                <a:spcPts val="580"/>
              </a:spcBef>
              <a:spcAft>
                <a:spcPts val="0"/>
              </a:spcAft>
              <a:buFont typeface="Arial" panose="020B0604020202020204" pitchFamily="34" charset="0"/>
              <a:buChar char="•"/>
              <a:defRPr/>
            </a:pPr>
            <a:r>
              <a:rPr lang="el-GR" sz="2800" dirty="0">
                <a:cs typeface="Arial" pitchFamily="34" charset="0"/>
              </a:rPr>
              <a:t>το </a:t>
            </a:r>
            <a:r>
              <a:rPr lang="el-GR" sz="2800" u="sng" dirty="0">
                <a:cs typeface="Arial" pitchFamily="34" charset="0"/>
              </a:rPr>
              <a:t>δικαίωμα των πολιτών στην πληροφόρηση</a:t>
            </a:r>
            <a:r>
              <a:rPr lang="el-GR" sz="2800" dirty="0">
                <a:cs typeface="Arial" pitchFamily="34" charset="0"/>
              </a:rPr>
              <a:t> απέναντι σε πηγές δημόσιες και ιδιωτικές με περιορισμούς τους λόγους εθνικής ασφάλειας, την καταπολέμηση του εγκλήματος και την προστασία δικαιωμάτων τρίτων (Σύνταγμα, άρθρο 5</a:t>
            </a:r>
            <a:r>
              <a:rPr lang="el-GR" sz="2800" baseline="30000" dirty="0">
                <a:cs typeface="Arial" pitchFamily="34" charset="0"/>
              </a:rPr>
              <a:t>Α</a:t>
            </a:r>
            <a:r>
              <a:rPr lang="el-GR" sz="2800" dirty="0">
                <a:cs typeface="Arial" pitchFamily="34" charset="0"/>
              </a:rPr>
              <a:t>, παρ.1)</a:t>
            </a:r>
          </a:p>
          <a:p>
            <a:pPr algn="just" eaLnBrk="1" fontAlgn="auto" hangingPunct="1">
              <a:spcBef>
                <a:spcPts val="580"/>
              </a:spcBef>
              <a:spcAft>
                <a:spcPts val="0"/>
              </a:spcAft>
              <a:buFont typeface="Arial" panose="020B0604020202020204" pitchFamily="34" charset="0"/>
              <a:buChar char="•"/>
              <a:defRPr/>
            </a:pPr>
            <a:endParaRPr lang="el-GR" sz="2800" dirty="0"/>
          </a:p>
          <a:p>
            <a:pPr algn="just">
              <a:buFont typeface="Arial" panose="020B0604020202020204" pitchFamily="34" charset="0"/>
              <a:buChar char="•"/>
            </a:pPr>
            <a:r>
              <a:rPr lang="el-GR" sz="2800" u="sng" dirty="0">
                <a:cs typeface="Arial" pitchFamily="34" charset="0"/>
              </a:rPr>
              <a:t>την υποχρέωση απάντησης των δημοσίων υπηρεσιών σε αιτήματα πολιτών</a:t>
            </a:r>
            <a:r>
              <a:rPr lang="el-GR" sz="2800" dirty="0">
                <a:cs typeface="Arial" pitchFamily="34" charset="0"/>
              </a:rPr>
              <a:t> μέσα σε ορισμένη προθεσμία, η οποία ορίζεται σε 60 ημέρες (με το </a:t>
            </a:r>
            <a:r>
              <a:rPr lang="el-GR" sz="2800" dirty="0" err="1">
                <a:cs typeface="Arial" pitchFamily="34" charset="0"/>
              </a:rPr>
              <a:t>αρθ</a:t>
            </a:r>
            <a:r>
              <a:rPr lang="el-GR" sz="2800" dirty="0">
                <a:cs typeface="Arial" pitchFamily="34" charset="0"/>
              </a:rPr>
              <a:t>. 11, παρ. 1 του Ν. 3230/2004, η προθεσμία αυτή μειώθηκε στις 50 ημέρες) (Σύνταγμα, άρθρο 10, παρ. 3).</a:t>
            </a:r>
            <a:endParaRPr lang="el-GR" dirty="0"/>
          </a:p>
        </p:txBody>
      </p:sp>
    </p:spTree>
    <p:extLst>
      <p:ext uri="{BB962C8B-B14F-4D97-AF65-F5344CB8AC3E}">
        <p14:creationId xmlns:p14="http://schemas.microsoft.com/office/powerpoint/2010/main" xmlns="" val="208673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A25FA2F-CD2B-FC57-A927-690C31EA390B}"/>
              </a:ext>
            </a:extLst>
          </p:cNvPr>
          <p:cNvSpPr>
            <a:spLocks noGrp="1"/>
          </p:cNvSpPr>
          <p:nvPr>
            <p:ph idx="1"/>
          </p:nvPr>
        </p:nvSpPr>
        <p:spPr>
          <a:xfrm>
            <a:off x="-18256" y="18190"/>
            <a:ext cx="9162256" cy="6839810"/>
          </a:xfrm>
        </p:spPr>
        <p:txBody>
          <a:bodyPr>
            <a:normAutofit fontScale="92500" lnSpcReduction="20000"/>
          </a:bodyPr>
          <a:lstStyle/>
          <a:p>
            <a:pPr algn="just">
              <a:lnSpc>
                <a:spcPct val="150000"/>
              </a:lnSpc>
              <a:buFont typeface="Wingdings" panose="05000000000000000000" pitchFamily="2" charset="2"/>
              <a:buChar char="Ø"/>
            </a:pPr>
            <a:endParaRPr lang="el-GR" u="sng" dirty="0">
              <a:cs typeface="Arial" pitchFamily="34" charset="0"/>
            </a:endParaRPr>
          </a:p>
          <a:p>
            <a:pPr algn="just">
              <a:lnSpc>
                <a:spcPct val="150000"/>
              </a:lnSpc>
              <a:buFont typeface="Wingdings" panose="05000000000000000000" pitchFamily="2" charset="2"/>
              <a:buChar char="Ø"/>
            </a:pPr>
            <a:r>
              <a:rPr lang="el-GR" u="sng" dirty="0">
                <a:cs typeface="Arial" pitchFamily="34" charset="0"/>
              </a:rPr>
              <a:t>την αναλογικότητα και επιείκεια στην εφαρμογή των νόμων</a:t>
            </a:r>
            <a:r>
              <a:rPr lang="el-GR" dirty="0">
                <a:cs typeface="Arial" pitchFamily="34" charset="0"/>
              </a:rPr>
              <a:t>  έτσι ώστε η εφαρμογή των νόμων να μη γίνεται με ανελαστικό τρόπο από τη διοίκηση, αλλά να παρέχεται η δυνατότητα εξατομικευμένης εφαρμογής του νόμου στους πολίτες (Σύνταγμα, άρθρο 25, παρ. 1).</a:t>
            </a:r>
          </a:p>
          <a:p>
            <a:pPr algn="just">
              <a:lnSpc>
                <a:spcPct val="150000"/>
              </a:lnSpc>
              <a:buFont typeface="Wingdings" panose="05000000000000000000" pitchFamily="2" charset="2"/>
              <a:buChar char="Ø"/>
            </a:pPr>
            <a:endParaRPr lang="el-GR" dirty="0">
              <a:cs typeface="Arial" pitchFamily="34" charset="0"/>
            </a:endParaRPr>
          </a:p>
          <a:p>
            <a:pPr algn="just">
              <a:lnSpc>
                <a:spcPct val="150000"/>
              </a:lnSpc>
              <a:buFont typeface="Wingdings" panose="05000000000000000000" pitchFamily="2" charset="2"/>
              <a:buChar char="Ø"/>
            </a:pPr>
            <a:r>
              <a:rPr lang="el-GR" dirty="0">
                <a:cs typeface="Arial" pitchFamily="34" charset="0"/>
              </a:rPr>
              <a:t>  </a:t>
            </a:r>
            <a:r>
              <a:rPr lang="el-GR" u="sng" dirty="0">
                <a:cs typeface="Arial" pitchFamily="34" charset="0"/>
              </a:rPr>
              <a:t>την υποχρεωτική συμμόρφωση της διοίκησης στις δικαστικές αποφάσεις</a:t>
            </a:r>
            <a:r>
              <a:rPr lang="el-GR" dirty="0">
                <a:cs typeface="Arial" pitchFamily="34" charset="0"/>
              </a:rPr>
              <a:t> με στόχο τη δικαστική προστασία των πολιτών απέναντι σε οποιαδήποτε διοικητική αυθαιρεσία (Σύνταγμα, άρθ. 95, παρ. 5).</a:t>
            </a:r>
          </a:p>
          <a:p>
            <a:pPr marL="0" indent="0" algn="just">
              <a:lnSpc>
                <a:spcPct val="150000"/>
              </a:lnSpc>
              <a:buNone/>
            </a:pPr>
            <a:endParaRPr lang="el-GR" dirty="0">
              <a:cs typeface="Arial" pitchFamily="34" charset="0"/>
            </a:endParaRPr>
          </a:p>
          <a:p>
            <a:pPr algn="just">
              <a:lnSpc>
                <a:spcPct val="150000"/>
              </a:lnSpc>
              <a:buFont typeface="Wingdings" panose="05000000000000000000" pitchFamily="2" charset="2"/>
              <a:buChar char="Ø"/>
            </a:pPr>
            <a:r>
              <a:rPr lang="el-GR" dirty="0">
                <a:cs typeface="Arial" pitchFamily="34" charset="0"/>
              </a:rPr>
              <a:t>  </a:t>
            </a:r>
            <a:r>
              <a:rPr lang="el-GR" u="sng" dirty="0">
                <a:cs typeface="Arial" pitchFamily="34" charset="0"/>
              </a:rPr>
              <a:t>τη δημιουργία του θεσμού του Συνηγόρου του πολίτη                   </a:t>
            </a:r>
            <a:r>
              <a:rPr lang="el-GR" dirty="0">
                <a:cs typeface="Arial" pitchFamily="34" charset="0"/>
              </a:rPr>
              <a:t>(Ν. 2477/1997, και με το Ν. 3094/2003 διαμορφώθηκε το νέο θεσμικό του πλαίσιο).</a:t>
            </a:r>
            <a:endParaRPr lang="el-GR" u="sng" dirty="0">
              <a:cs typeface="Arial" pitchFamily="34" charset="0"/>
            </a:endParaRPr>
          </a:p>
          <a:p>
            <a:endParaRPr lang="el-GR" dirty="0"/>
          </a:p>
        </p:txBody>
      </p:sp>
    </p:spTree>
    <p:extLst>
      <p:ext uri="{BB962C8B-B14F-4D97-AF65-F5344CB8AC3E}">
        <p14:creationId xmlns:p14="http://schemas.microsoft.com/office/powerpoint/2010/main" xmlns="" val="344871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D77CABD-B801-DD18-1C60-F060AA0295A9}"/>
              </a:ext>
            </a:extLst>
          </p:cNvPr>
          <p:cNvSpPr>
            <a:spLocks noGrp="1"/>
          </p:cNvSpPr>
          <p:nvPr>
            <p:ph idx="1"/>
          </p:nvPr>
        </p:nvSpPr>
        <p:spPr>
          <a:xfrm>
            <a:off x="-34738" y="0"/>
            <a:ext cx="9178738" cy="6858000"/>
          </a:xfrm>
        </p:spPr>
        <p:txBody>
          <a:bodyPr/>
          <a:lstStyle/>
          <a:p>
            <a:pPr marL="0" indent="0">
              <a:lnSpc>
                <a:spcPct val="150000"/>
              </a:lnSpc>
              <a:buNone/>
            </a:pPr>
            <a:r>
              <a:rPr lang="el-GR" sz="2800" dirty="0">
                <a:cs typeface="Arial" pitchFamily="34" charset="0"/>
              </a:rPr>
              <a:t>      </a:t>
            </a:r>
          </a:p>
          <a:p>
            <a:pPr marL="0" indent="0">
              <a:lnSpc>
                <a:spcPct val="150000"/>
              </a:lnSpc>
              <a:buNone/>
            </a:pPr>
            <a:r>
              <a:rPr lang="el-GR" sz="2800" dirty="0">
                <a:cs typeface="Arial" pitchFamily="34" charset="0"/>
              </a:rPr>
              <a:t>      Συνολικά το Σύνταγμα ρυθμίζει</a:t>
            </a:r>
            <a:r>
              <a:rPr lang="en-US" sz="2800" dirty="0">
                <a:cs typeface="Arial" pitchFamily="34" charset="0"/>
              </a:rPr>
              <a:t>:</a:t>
            </a:r>
            <a:endParaRPr lang="el-GR" sz="2800" dirty="0">
              <a:cs typeface="Arial" pitchFamily="34" charset="0"/>
            </a:endParaRPr>
          </a:p>
          <a:p>
            <a:pPr>
              <a:lnSpc>
                <a:spcPct val="150000"/>
              </a:lnSpc>
              <a:buFont typeface="Wingdings" pitchFamily="2" charset="2"/>
              <a:buChar char="ü"/>
            </a:pPr>
            <a:r>
              <a:rPr lang="el-GR" sz="2800" dirty="0">
                <a:cs typeface="Arial" pitchFamily="34" charset="0"/>
              </a:rPr>
              <a:t>   τη μορφή του πολιτεύματος</a:t>
            </a:r>
          </a:p>
          <a:p>
            <a:pPr>
              <a:lnSpc>
                <a:spcPct val="150000"/>
              </a:lnSpc>
              <a:buFont typeface="Wingdings" pitchFamily="2" charset="2"/>
              <a:buChar char="ü"/>
            </a:pPr>
            <a:r>
              <a:rPr lang="el-GR" sz="2800" dirty="0">
                <a:cs typeface="Arial" pitchFamily="34" charset="0"/>
              </a:rPr>
              <a:t>  την οργάνωση και λειτουργία του</a:t>
            </a:r>
          </a:p>
          <a:p>
            <a:pPr>
              <a:lnSpc>
                <a:spcPct val="150000"/>
              </a:lnSpc>
              <a:buFont typeface="Wingdings" pitchFamily="2" charset="2"/>
              <a:buChar char="ü"/>
            </a:pPr>
            <a:r>
              <a:rPr lang="el-GR" sz="2800" dirty="0">
                <a:cs typeface="Arial" pitchFamily="34" charset="0"/>
              </a:rPr>
              <a:t>  τα όρια άσκησης της κρατικής εξουσίας</a:t>
            </a:r>
          </a:p>
          <a:p>
            <a:pPr>
              <a:lnSpc>
                <a:spcPct val="150000"/>
              </a:lnSpc>
              <a:buFont typeface="Wingdings" pitchFamily="2" charset="2"/>
              <a:buChar char="ü"/>
            </a:pPr>
            <a:r>
              <a:rPr lang="el-GR" sz="2800" dirty="0">
                <a:cs typeface="Arial" pitchFamily="34" charset="0"/>
              </a:rPr>
              <a:t>  τις σχέσεις κράτους πολίτη  </a:t>
            </a:r>
          </a:p>
          <a:p>
            <a:endParaRPr lang="el-GR" dirty="0"/>
          </a:p>
        </p:txBody>
      </p:sp>
    </p:spTree>
    <p:extLst>
      <p:ext uri="{BB962C8B-B14F-4D97-AF65-F5344CB8AC3E}">
        <p14:creationId xmlns:p14="http://schemas.microsoft.com/office/powerpoint/2010/main" xmlns="" val="1818401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l-GR"/>
              <a:t>ΕΞΟΥΣΙΕΣ ΚΡΑΤΟΥΣ</a:t>
            </a:r>
          </a:p>
        </p:txBody>
      </p:sp>
      <p:sp>
        <p:nvSpPr>
          <p:cNvPr id="10243" name="Rectangle 3"/>
          <p:cNvSpPr>
            <a:spLocks noGrp="1" noChangeArrowheads="1"/>
          </p:cNvSpPr>
          <p:nvPr>
            <p:ph idx="1"/>
          </p:nvPr>
        </p:nvSpPr>
        <p:spPr/>
        <p:txBody>
          <a:bodyPr/>
          <a:lstStyle/>
          <a:p>
            <a:pPr algn="just" eaLnBrk="1" hangingPunct="1"/>
            <a:r>
              <a:rPr lang="el-GR" sz="2400" dirty="0"/>
              <a:t>Η Διάκριση των εξουσιών είναι βασική αρχή του Κράτους Δικαίου  και εμπεριέχεται στα Συντάγματα των σύγχρονων κρατών</a:t>
            </a:r>
          </a:p>
          <a:p>
            <a:pPr algn="just" eaLnBrk="1" hangingPunct="1"/>
            <a:r>
              <a:rPr lang="el-GR" sz="2400" u="sng" dirty="0"/>
              <a:t>Εκτελεστική</a:t>
            </a:r>
            <a:r>
              <a:rPr lang="el-GR" sz="2400" dirty="0"/>
              <a:t> (ασκείται από την εκάστοτε Κυβέρνηση και εδώ συμπεριλαμβάνονται και οι Διευθύνσεις Εκπαίδευσης).</a:t>
            </a:r>
          </a:p>
          <a:p>
            <a:pPr algn="just" eaLnBrk="1" hangingPunct="1"/>
            <a:r>
              <a:rPr lang="el-GR" sz="2400" u="sng" dirty="0"/>
              <a:t>Νομοθετική</a:t>
            </a:r>
            <a:r>
              <a:rPr lang="el-GR" sz="2400" dirty="0"/>
              <a:t> (ασκείται από τη Βουλή και τον Πρόεδρο της Δημοκρατίας)</a:t>
            </a:r>
          </a:p>
          <a:p>
            <a:pPr algn="just" eaLnBrk="1" hangingPunct="1"/>
            <a:r>
              <a:rPr lang="el-GR" sz="2400" u="sng" dirty="0"/>
              <a:t>Δικαστική</a:t>
            </a:r>
            <a:r>
              <a:rPr lang="el-GR" sz="2400" dirty="0"/>
              <a:t> (ασκείται από τα Δικαστήρια)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595</TotalTime>
  <Words>1508</Words>
  <Application>Microsoft Office PowerPoint</Application>
  <PresentationFormat>Προβολή στην οθόνη (4:3)</PresentationFormat>
  <Paragraphs>133</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Ροή</vt:lpstr>
      <vt:lpstr>                Νομιμότητα της διοικητικής δράσης στο χώρο της εκπαίδευσης   Αρχές νομιμότητας διοικητικής δράσης   ΒΕΛΕΤΗΣ ΚΩΝΣΤΑΝΤΙΝΟΣ </vt:lpstr>
      <vt:lpstr>       ΚΑΝΟΝΕΣ ΔΙΚΑΙΟΥ-Αξιωματα Ιεραρχησης</vt:lpstr>
      <vt:lpstr>ΠΥΡΑΜΙΔΑ ΔΙΚΑΙΟΥ</vt:lpstr>
      <vt:lpstr>Διαφάνεια 4</vt:lpstr>
      <vt:lpstr>ΣΥΝΤΑΓΜΑ</vt:lpstr>
      <vt:lpstr>Διαφάνεια 6</vt:lpstr>
      <vt:lpstr>Διαφάνεια 7</vt:lpstr>
      <vt:lpstr>Διαφάνεια 8</vt:lpstr>
      <vt:lpstr>ΕΞΟΥΣΙΕΣ ΚΡΑΤΟΥΣ</vt:lpstr>
      <vt:lpstr>ΝΟΜΟΙ</vt:lpstr>
      <vt:lpstr>ΠΡΟΕΔΡΙΚΑ ΔΙΑΤΑΓΜΑΤΑ-ΥΠΟΥΡΓΙΚΕΣ ΑΠΟΦΑΣΕΙΣ</vt:lpstr>
      <vt:lpstr>ΕΚΠΑΙΔΕΥΤΙΚΗ ΝΟΜΟΘΕΣΙΑ</vt:lpstr>
      <vt:lpstr>ΔημOσια   ΔιοIκηση</vt:lpstr>
      <vt:lpstr>Διαφάνεια 14</vt:lpstr>
      <vt:lpstr>Η ΔΙΑΚΡΙΣΗ ΤΗΣ ΔΙΟΙΚΗΤΙΚΗΣ ΑΡΜΟΔΙΟΤΗΤΑΣ ΣΕ ΔΕΣΜΕΥΜΕΝΗ ΚΑΙ ΔΙΑΚΡΙΤΙΚΗ</vt:lpstr>
      <vt:lpstr>ΔΕΣΜΕΥΜΕΝΗ ΑΡΜΟΔΙΟΤΗΤΑ</vt:lpstr>
      <vt:lpstr>ΔΙΑΚΡΙΤΙΚΗ ΕΥΧΕΡΕΙΑ</vt:lpstr>
      <vt:lpstr>Διαφάνεια 18</vt:lpstr>
      <vt:lpstr>                             ΑΡΧΕΣ ΔΙΟΙΚΗΤΙΚΟΥ ΔΙΚΑΙΟΥ </vt:lpstr>
      <vt:lpstr>ΑΡΧΗ ΝΟΜΙΜΟΤΗΤΑΣ – ΑΡΘΡΟ 25 ΥΚ(2)</vt:lpstr>
      <vt:lpstr>Διαφάνεια 21</vt:lpstr>
      <vt:lpstr>ΑΡΧΗ ΙΣΟΤΗΤΑΣ</vt:lpstr>
      <vt:lpstr>Διαφάνεια 23</vt:lpstr>
      <vt:lpstr>ΕΛΕΓΧΟΣ ΤΗΣ ΔΗΜΟΣΙΑΣ ΔΙΟΙΚΗΣΗΣ</vt:lpstr>
      <vt:lpstr>ΕΛΕΓΧΟΣ ΣΤΗ ΔΗΜΟΣΙΑ ΔΙΟΙΚΗΣΗ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ΝΟΜΙΜΟΤΗΤΑ ΤΗΣ ΔΙΟΙΚΗΤΙΚΗΣ ΔΡΑΣΗΣ ΣΤΟ ΧΩΡΟ ΤΗΣ ΕΚΠΑΙΔΕΥΣΗΣ</dc:title>
  <dc:creator>user</dc:creator>
  <cp:lastModifiedBy>admin</cp:lastModifiedBy>
  <cp:revision>60</cp:revision>
  <dcterms:created xsi:type="dcterms:W3CDTF">2016-03-09T09:33:36Z</dcterms:created>
  <dcterms:modified xsi:type="dcterms:W3CDTF">2024-02-14T06:14:54Z</dcterms:modified>
</cp:coreProperties>
</file>